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4"/>
  </p:notesMasterIdLst>
  <p:sldIdLst>
    <p:sldId id="256" r:id="rId2"/>
    <p:sldId id="257" r:id="rId3"/>
    <p:sldId id="262" r:id="rId4"/>
    <p:sldId id="349" r:id="rId5"/>
    <p:sldId id="350" r:id="rId6"/>
    <p:sldId id="332" r:id="rId7"/>
    <p:sldId id="293" r:id="rId8"/>
    <p:sldId id="351" r:id="rId9"/>
    <p:sldId id="352" r:id="rId10"/>
    <p:sldId id="353" r:id="rId11"/>
    <p:sldId id="338" r:id="rId12"/>
    <p:sldId id="354" r:id="rId13"/>
    <p:sldId id="339" r:id="rId14"/>
    <p:sldId id="355" r:id="rId15"/>
    <p:sldId id="340" r:id="rId16"/>
    <p:sldId id="342" r:id="rId17"/>
    <p:sldId id="343" r:id="rId18"/>
    <p:sldId id="344" r:id="rId19"/>
    <p:sldId id="345" r:id="rId20"/>
    <p:sldId id="346" r:id="rId21"/>
    <p:sldId id="304" r:id="rId22"/>
    <p:sldId id="348"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Circular Std Bold" panose="020B0804020101010102" pitchFamily="34" charset="0"/>
      <p:bold r:id="rId31"/>
    </p:embeddedFont>
    <p:embeddedFont>
      <p:font typeface="Circular Std Book" panose="020B0604020101020102" pitchFamily="34" charset="0"/>
      <p:regular r:id="rId32"/>
    </p:embeddedFont>
    <p:embeddedFont>
      <p:font typeface="Montserrat" panose="000005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iANr1EEBOe/LwcryqLWRnYDE+0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27" autoAdjust="0"/>
  </p:normalViewPr>
  <p:slideViewPr>
    <p:cSldViewPr snapToGrid="0">
      <p:cViewPr varScale="1">
        <p:scale>
          <a:sx n="71" d="100"/>
          <a:sy n="71" d="100"/>
        </p:scale>
        <p:origin x="171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6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66"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6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sz="1400" b="0" i="0" u="none" strike="noStrike" dirty="0">
                <a:solidFill>
                  <a:srgbClr val="000000"/>
                </a:solidFill>
                <a:effectLst/>
                <a:latin typeface="Arial" panose="020B0604020202020204" pitchFamily="34" charset="0"/>
              </a:rPr>
              <a:t>Pada session kali </a:t>
            </a:r>
            <a:r>
              <a:rPr lang="en-ID" sz="1400" b="0" i="0" u="none" strike="noStrike" dirty="0" err="1">
                <a:solidFill>
                  <a:srgbClr val="000000"/>
                </a:solidFill>
                <a:effectLst/>
                <a:latin typeface="Arial" panose="020B0604020202020204" pitchFamily="34" charset="0"/>
              </a:rPr>
              <a:t>ini</a:t>
            </a:r>
            <a:r>
              <a:rPr lang="en-ID" sz="1400" b="0" i="0" u="none" strike="noStrike" dirty="0">
                <a:solidFill>
                  <a:srgbClr val="000000"/>
                </a:solidFill>
                <a:effectLst/>
                <a:latin typeface="Arial" panose="020B0604020202020204" pitchFamily="34" charset="0"/>
              </a:rPr>
              <a:t> </a:t>
            </a:r>
            <a:r>
              <a:rPr lang="en-ID" sz="1400" b="0" i="0" u="none" strike="noStrike" dirty="0" err="1">
                <a:solidFill>
                  <a:srgbClr val="000000"/>
                </a:solidFill>
                <a:effectLst/>
                <a:latin typeface="Arial" panose="020B0604020202020204" pitchFamily="34" charset="0"/>
              </a:rPr>
              <a:t>kita</a:t>
            </a:r>
            <a:r>
              <a:rPr lang="en-ID" sz="1400" b="0" i="0" u="none" strike="noStrike" dirty="0">
                <a:solidFill>
                  <a:srgbClr val="000000"/>
                </a:solidFill>
                <a:effectLst/>
                <a:latin typeface="Arial" panose="020B0604020202020204" pitchFamily="34" charset="0"/>
              </a:rPr>
              <a:t> </a:t>
            </a:r>
            <a:r>
              <a:rPr lang="en-ID" sz="1400" b="0" i="0" u="none" strike="noStrike" dirty="0" err="1">
                <a:solidFill>
                  <a:srgbClr val="000000"/>
                </a:solidFill>
                <a:effectLst/>
                <a:latin typeface="Arial" panose="020B0604020202020204" pitchFamily="34" charset="0"/>
              </a:rPr>
              <a:t>akan</a:t>
            </a:r>
            <a:r>
              <a:rPr lang="en-ID" sz="1400" b="0" i="0" u="none" strike="noStrike" dirty="0">
                <a:solidFill>
                  <a:srgbClr val="000000"/>
                </a:solidFill>
                <a:effectLst/>
                <a:latin typeface="Arial" panose="020B0604020202020204" pitchFamily="34" charset="0"/>
              </a:rPr>
              <a:t> </a:t>
            </a:r>
            <a:r>
              <a:rPr lang="en-ID" sz="1400" b="0" i="0" u="none" strike="noStrike" dirty="0" err="1">
                <a:solidFill>
                  <a:srgbClr val="000000"/>
                </a:solidFill>
                <a:effectLst/>
                <a:latin typeface="Arial" panose="020B0604020202020204" pitchFamily="34" charset="0"/>
              </a:rPr>
              <a:t>membahas</a:t>
            </a:r>
            <a:r>
              <a:rPr lang="en-ID" sz="1400" b="0" i="0" u="none" strike="noStrike" dirty="0">
                <a:solidFill>
                  <a:srgbClr val="000000"/>
                </a:solidFill>
                <a:effectLst/>
                <a:latin typeface="Arial" panose="020B0604020202020204" pitchFamily="34" charset="0"/>
              </a:rPr>
              <a:t> </a:t>
            </a:r>
            <a:r>
              <a:rPr lang="en-ID" sz="1400" b="0" i="0" u="none" strike="noStrike" dirty="0" err="1">
                <a:solidFill>
                  <a:srgbClr val="000000"/>
                </a:solidFill>
                <a:effectLst/>
                <a:latin typeface="Arial" panose="020B0604020202020204" pitchFamily="34" charset="0"/>
              </a:rPr>
              <a:t>mengenai</a:t>
            </a:r>
            <a:r>
              <a:rPr lang="en-ID" sz="1400" b="0" i="0" u="none" strike="noStrike" dirty="0">
                <a:solidFill>
                  <a:srgbClr val="000000"/>
                </a:solidFill>
                <a:effectLst/>
                <a:latin typeface="Arial" panose="020B0604020202020204" pitchFamily="34" charset="0"/>
              </a:rPr>
              <a:t> </a:t>
            </a:r>
            <a:r>
              <a:rPr lang="en-ID" sz="1400" b="0" i="0" u="none" strike="noStrike" dirty="0" err="1">
                <a:solidFill>
                  <a:srgbClr val="000000"/>
                </a:solidFill>
                <a:effectLst/>
                <a:latin typeface="Arial" panose="020B0604020202020204" pitchFamily="34" charset="0"/>
              </a:rPr>
              <a:t>Github</a:t>
            </a:r>
            <a:r>
              <a:rPr lang="en-ID" sz="1400" b="0" i="0" u="none" strike="noStrike" dirty="0">
                <a:solidFill>
                  <a:srgbClr val="000000"/>
                </a:solidFill>
                <a:effectLst/>
                <a:latin typeface="Arial" panose="020B0604020202020204" pitchFamily="34" charset="0"/>
              </a:rPr>
              <a:t>.</a:t>
            </a:r>
            <a:endParaRPr lang="en-ID" sz="1400" dirty="0"/>
          </a:p>
          <a:p>
            <a:pPr marL="0" lvl="0" indent="0" algn="l" rtl="0">
              <a:lnSpc>
                <a:spcPct val="100000"/>
              </a:lnSpc>
              <a:spcBef>
                <a:spcPts val="0"/>
              </a:spcBef>
              <a:spcAft>
                <a:spcPts val="0"/>
              </a:spcAft>
              <a:buSzPts val="1100"/>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err="1"/>
              <a:t>Berikut</a:t>
            </a:r>
            <a:r>
              <a:rPr lang="en-US" sz="1100" b="0" dirty="0"/>
              <a:t> </a:t>
            </a:r>
            <a:r>
              <a:rPr lang="en-US" sz="1100" b="0" dirty="0" err="1"/>
              <a:t>ini</a:t>
            </a:r>
            <a:r>
              <a:rPr lang="en-US" sz="1100" b="0" dirty="0"/>
              <a:t> </a:t>
            </a:r>
            <a:r>
              <a:rPr lang="en-US" sz="1100" b="0" dirty="0" err="1"/>
              <a:t>adalah</a:t>
            </a:r>
            <a:r>
              <a:rPr lang="en-US" sz="1100" b="0" dirty="0"/>
              <a:t> command yang </a:t>
            </a:r>
            <a:r>
              <a:rPr lang="en-US" sz="1100" b="0" dirty="0" err="1"/>
              <a:t>akan</a:t>
            </a:r>
            <a:r>
              <a:rPr lang="en-US" sz="1100" b="0" dirty="0"/>
              <a:t> </a:t>
            </a:r>
            <a:r>
              <a:rPr lang="en-US" sz="1100" b="0" dirty="0" err="1"/>
              <a:t>kita</a:t>
            </a:r>
            <a:r>
              <a:rPr lang="en-US" sz="1100" b="0" dirty="0"/>
              <a:t> </a:t>
            </a:r>
            <a:r>
              <a:rPr lang="en-US" sz="1100" b="0" dirty="0" err="1"/>
              <a:t>gunakan</a:t>
            </a:r>
            <a:r>
              <a:rPr lang="en-US" sz="1100" b="0" dirty="0"/>
              <a:t> </a:t>
            </a:r>
            <a:r>
              <a:rPr lang="en-US" sz="1100" b="0" dirty="0" err="1"/>
              <a:t>untuk</a:t>
            </a:r>
            <a:r>
              <a:rPr lang="en-US" sz="1100" b="0" dirty="0"/>
              <a:t> </a:t>
            </a:r>
            <a:r>
              <a:rPr lang="en-US" sz="1100" b="0" dirty="0" err="1"/>
              <a:t>dapat</a:t>
            </a:r>
            <a:r>
              <a:rPr lang="en-US" sz="1100" b="0" dirty="0"/>
              <a:t> </a:t>
            </a:r>
            <a:r>
              <a:rPr lang="fi-FI" sz="1100" dirty="0"/>
              <a:t>membuat, melihat, dan menghapus koneksi ke repository lain.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Mari </a:t>
            </a:r>
            <a:r>
              <a:rPr lang="en-US" sz="1100" b="0" dirty="0" err="1"/>
              <a:t>sekarang</a:t>
            </a:r>
            <a:r>
              <a:rPr lang="en-US" sz="1100" b="0" dirty="0"/>
              <a:t> </a:t>
            </a:r>
            <a:r>
              <a:rPr lang="en-US" sz="1100" b="0" dirty="0" err="1"/>
              <a:t>langsung</a:t>
            </a:r>
            <a:r>
              <a:rPr lang="en-US" sz="1100" b="0" dirty="0"/>
              <a:t> </a:t>
            </a:r>
            <a:r>
              <a:rPr lang="en-US" sz="1100" b="0" dirty="0" err="1"/>
              <a:t>saja</a:t>
            </a:r>
            <a:r>
              <a:rPr lang="en-US" sz="1100" b="0" dirty="0"/>
              <a:t> </a:t>
            </a:r>
            <a:r>
              <a:rPr lang="en-US" sz="1100" b="0" dirty="0" err="1"/>
              <a:t>kita</a:t>
            </a:r>
            <a:r>
              <a:rPr lang="en-US" sz="1100" b="0" dirty="0"/>
              <a:t> </a:t>
            </a:r>
            <a:r>
              <a:rPr lang="en-US" sz="1100" b="0" dirty="0" err="1"/>
              <a:t>praktikkan</a:t>
            </a:r>
            <a:r>
              <a:rPr lang="en-US" sz="1100" b="0" dirty="0"/>
              <a:t>.</a:t>
            </a:r>
          </a:p>
          <a:p>
            <a:pPr marL="158750" indent="0">
              <a:buNone/>
            </a:pPr>
            <a:endParaRPr lang="en-ID" dirty="0"/>
          </a:p>
          <a:p>
            <a:pPr marL="158750" indent="0">
              <a:buNone/>
            </a:pPr>
            <a:r>
              <a:rPr lang="en-ID" b="1" dirty="0"/>
              <a:t>(Live Code Git Remote)</a:t>
            </a:r>
          </a:p>
        </p:txBody>
      </p:sp>
    </p:spTree>
    <p:extLst>
      <p:ext uri="{BB962C8B-B14F-4D97-AF65-F5344CB8AC3E}">
        <p14:creationId xmlns:p14="http://schemas.microsoft.com/office/powerpoint/2010/main" val="35499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just" rtl="0">
              <a:lnSpc>
                <a:spcPct val="150000"/>
              </a:lnSpc>
              <a:spcBef>
                <a:spcPts val="0"/>
              </a:spcBef>
              <a:spcAft>
                <a:spcPts val="0"/>
              </a:spcAft>
              <a:buClr>
                <a:schemeClr val="dk1"/>
              </a:buClr>
              <a:buSzPts val="1100"/>
              <a:buFont typeface="Arial"/>
              <a:buNone/>
            </a:pPr>
            <a:r>
              <a:rPr lang="en-US" sz="1100" dirty="0"/>
              <a:t>Setelah </a:t>
            </a:r>
            <a:r>
              <a:rPr lang="en-US" sz="1100" dirty="0" err="1"/>
              <a:t>kita</a:t>
            </a:r>
            <a:r>
              <a:rPr lang="en-US" sz="1100" dirty="0"/>
              <a:t> </a:t>
            </a:r>
            <a:r>
              <a:rPr lang="en-US" sz="1100" dirty="0" err="1"/>
              <a:t>sudah</a:t>
            </a:r>
            <a:r>
              <a:rPr lang="en-US" sz="1100" dirty="0"/>
              <a:t> </a:t>
            </a:r>
            <a:r>
              <a:rPr lang="en-US" sz="1100" dirty="0" err="1"/>
              <a:t>membuat</a:t>
            </a:r>
            <a:r>
              <a:rPr lang="en-US" sz="1100" dirty="0"/>
              <a:t> repository di </a:t>
            </a:r>
            <a:r>
              <a:rPr lang="en-US" sz="1100" dirty="0" err="1"/>
              <a:t>github</a:t>
            </a:r>
            <a:r>
              <a:rPr lang="en-US" sz="1100" dirty="0"/>
              <a:t> dan </a:t>
            </a:r>
            <a:r>
              <a:rPr lang="en-US" sz="1100" dirty="0" err="1"/>
              <a:t>menyimpan</a:t>
            </a:r>
            <a:r>
              <a:rPr lang="en-US" sz="1100" dirty="0"/>
              <a:t> </a:t>
            </a:r>
            <a:r>
              <a:rPr lang="en-US" sz="1100" dirty="0" err="1"/>
              <a:t>alamatnya</a:t>
            </a:r>
            <a:r>
              <a:rPr lang="en-US" sz="1100" dirty="0"/>
              <a:t> </a:t>
            </a:r>
            <a:r>
              <a:rPr lang="en-US" sz="1100" dirty="0" err="1"/>
              <a:t>menggunakan</a:t>
            </a:r>
            <a:r>
              <a:rPr lang="en-US" sz="1100" dirty="0"/>
              <a:t> command git remote, </a:t>
            </a:r>
            <a:r>
              <a:rPr lang="en-US" sz="1100" dirty="0" err="1"/>
              <a:t>sekarang</a:t>
            </a:r>
            <a:r>
              <a:rPr lang="en-US" sz="1100" dirty="0"/>
              <a:t> </a:t>
            </a:r>
            <a:r>
              <a:rPr lang="en-US" sz="1100" dirty="0" err="1"/>
              <a:t>kita</a:t>
            </a:r>
            <a:r>
              <a:rPr lang="en-US" sz="1100" dirty="0"/>
              <a:t> </a:t>
            </a:r>
            <a:r>
              <a:rPr lang="en-US" sz="1100" dirty="0" err="1"/>
              <a:t>akan</a:t>
            </a:r>
            <a:r>
              <a:rPr lang="en-US" sz="1100" dirty="0"/>
              <a:t> </a:t>
            </a:r>
            <a:r>
              <a:rPr lang="en-US" sz="1100" dirty="0" err="1"/>
              <a:t>menggunakan</a:t>
            </a:r>
            <a:r>
              <a:rPr lang="en-US" sz="1100" dirty="0"/>
              <a:t> command git push </a:t>
            </a:r>
            <a:r>
              <a:rPr lang="en-US" sz="1100" dirty="0" err="1"/>
              <a:t>untuk</a:t>
            </a:r>
            <a:r>
              <a:rPr lang="en-US" sz="1100" dirty="0"/>
              <a:t> </a:t>
            </a:r>
            <a:r>
              <a:rPr lang="en-US" sz="1100" dirty="0" err="1"/>
              <a:t>mengupload</a:t>
            </a:r>
            <a:r>
              <a:rPr lang="en-US" sz="1100" dirty="0"/>
              <a:t> content </a:t>
            </a:r>
            <a:r>
              <a:rPr lang="en-US" sz="1100" dirty="0" err="1"/>
              <a:t>dari</a:t>
            </a:r>
            <a:r>
              <a:rPr lang="en-US" sz="1100" dirty="0"/>
              <a:t> local git repository </a:t>
            </a:r>
            <a:r>
              <a:rPr lang="en-US" sz="1100" dirty="0" err="1"/>
              <a:t>kita</a:t>
            </a:r>
            <a:r>
              <a:rPr lang="en-US" sz="1100" dirty="0"/>
              <a:t> </a:t>
            </a:r>
            <a:r>
              <a:rPr lang="en-US" sz="1100" dirty="0" err="1"/>
              <a:t>ke</a:t>
            </a:r>
            <a:r>
              <a:rPr lang="en-US" sz="1100" dirty="0"/>
              <a:t> repository </a:t>
            </a:r>
            <a:r>
              <a:rPr lang="en-US" sz="1100" dirty="0" err="1"/>
              <a:t>kita</a:t>
            </a:r>
            <a:r>
              <a:rPr lang="en-US" sz="1100" dirty="0"/>
              <a:t> yang di </a:t>
            </a:r>
            <a:r>
              <a:rPr lang="en-US" sz="1100" dirty="0" err="1"/>
              <a:t>github</a:t>
            </a:r>
            <a:r>
              <a:rPr lang="en-US" sz="1100" dirty="0"/>
              <a:t>. </a:t>
            </a:r>
          </a:p>
          <a:p>
            <a:pPr marL="0" lvl="0" indent="0" algn="just" rtl="0">
              <a:lnSpc>
                <a:spcPct val="150000"/>
              </a:lnSpc>
              <a:spcBef>
                <a:spcPts val="0"/>
              </a:spcBef>
              <a:spcAft>
                <a:spcPts val="0"/>
              </a:spcAft>
              <a:buClr>
                <a:schemeClr val="dk1"/>
              </a:buClr>
              <a:buSzPts val="1100"/>
              <a:buFont typeface="Arial"/>
              <a:buNone/>
            </a:pPr>
            <a:endParaRPr lang="en-US" sz="1100" dirty="0"/>
          </a:p>
          <a:p>
            <a:pPr marL="0" lvl="0" indent="0" algn="just" rtl="0">
              <a:lnSpc>
                <a:spcPct val="150000"/>
              </a:lnSpc>
              <a:spcBef>
                <a:spcPts val="0"/>
              </a:spcBef>
              <a:spcAft>
                <a:spcPts val="0"/>
              </a:spcAft>
              <a:buClr>
                <a:schemeClr val="dk1"/>
              </a:buClr>
              <a:buSzPts val="1100"/>
              <a:buFont typeface="Arial"/>
              <a:buNone/>
            </a:pP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D" dirty="0"/>
          </a:p>
        </p:txBody>
      </p:sp>
    </p:spTree>
    <p:extLst>
      <p:ext uri="{BB962C8B-B14F-4D97-AF65-F5344CB8AC3E}">
        <p14:creationId xmlns:p14="http://schemas.microsoft.com/office/powerpoint/2010/main" val="1150779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ok </a:t>
            </a:r>
            <a:r>
              <a:rPr lang="en-US" sz="1100" b="0" dirty="0" err="1"/>
              <a:t>jadi</a:t>
            </a:r>
            <a:r>
              <a:rPr lang="en-US" sz="1100" b="0" dirty="0"/>
              <a:t> </a:t>
            </a:r>
            <a:r>
              <a:rPr lang="en-US" sz="1100" b="0" dirty="0" err="1"/>
              <a:t>ini</a:t>
            </a:r>
            <a:r>
              <a:rPr lang="en-US" sz="1100" b="0" dirty="0"/>
              <a:t> </a:t>
            </a:r>
            <a:r>
              <a:rPr lang="en-US" sz="1100" b="0" dirty="0" err="1"/>
              <a:t>adalah</a:t>
            </a:r>
            <a:r>
              <a:rPr lang="en-US" sz="1100" b="0" dirty="0"/>
              <a:t> command yang </a:t>
            </a:r>
            <a:r>
              <a:rPr lang="en-US" sz="1100" b="0" dirty="0" err="1"/>
              <a:t>akan</a:t>
            </a:r>
            <a:r>
              <a:rPr lang="en-US" sz="1100" b="0" dirty="0"/>
              <a:t> </a:t>
            </a:r>
            <a:r>
              <a:rPr lang="en-US" sz="1100" b="0" dirty="0" err="1"/>
              <a:t>kita</a:t>
            </a:r>
            <a:r>
              <a:rPr lang="en-US" sz="1100" b="0" dirty="0"/>
              <a:t> </a:t>
            </a:r>
            <a:r>
              <a:rPr lang="en-US" sz="1100" b="0" dirty="0" err="1"/>
              <a:t>gunakan</a:t>
            </a:r>
            <a:r>
              <a:rPr lang="en-US" sz="1100" b="0" dirty="0"/>
              <a:t> </a:t>
            </a:r>
            <a:r>
              <a:rPr lang="en-US" sz="1100" b="0" dirty="0" err="1"/>
              <a:t>untuk</a:t>
            </a:r>
            <a:r>
              <a:rPr lang="en-US" sz="1100" b="0" dirty="0"/>
              <a:t> </a:t>
            </a:r>
            <a:r>
              <a:rPr lang="en-US" sz="1100" b="0" dirty="0" err="1"/>
              <a:t>dapat</a:t>
            </a:r>
            <a:r>
              <a:rPr lang="en-US" sz="1100" b="0" dirty="0"/>
              <a:t> </a:t>
            </a:r>
            <a:r>
              <a:rPr lang="fi-FI" sz="1100" dirty="0"/>
              <a:t>mengupload local repository kita ke repository kita yang digithub.</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Mari </a:t>
            </a:r>
            <a:r>
              <a:rPr lang="en-US" sz="1100" b="0" dirty="0" err="1"/>
              <a:t>sekarang</a:t>
            </a:r>
            <a:r>
              <a:rPr lang="en-US" sz="1100" b="0" dirty="0"/>
              <a:t> </a:t>
            </a:r>
            <a:r>
              <a:rPr lang="en-US" sz="1100" b="0" dirty="0" err="1"/>
              <a:t>langsung</a:t>
            </a:r>
            <a:r>
              <a:rPr lang="en-US" sz="1100" b="0" dirty="0"/>
              <a:t> </a:t>
            </a:r>
            <a:r>
              <a:rPr lang="en-US" sz="1100" b="0" dirty="0" err="1"/>
              <a:t>saja</a:t>
            </a:r>
            <a:r>
              <a:rPr lang="en-US" sz="1100" b="0" dirty="0"/>
              <a:t> </a:t>
            </a:r>
            <a:r>
              <a:rPr lang="en-US" sz="1100" b="0" dirty="0" err="1"/>
              <a:t>kita</a:t>
            </a:r>
            <a:r>
              <a:rPr lang="en-US" sz="1100" b="0" dirty="0"/>
              <a:t> </a:t>
            </a:r>
            <a:r>
              <a:rPr lang="en-US" sz="1100" b="0" dirty="0" err="1"/>
              <a:t>praktikkan</a:t>
            </a:r>
            <a:r>
              <a:rPr lang="en-US" sz="1100" b="0"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b="1" dirty="0"/>
              <a:t>(Live Code Git Push)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p>
          <a:p>
            <a:pPr marL="158750" indent="0">
              <a:buNone/>
            </a:pPr>
            <a:endParaRPr lang="en-ID" dirty="0"/>
          </a:p>
        </p:txBody>
      </p:sp>
    </p:spTree>
    <p:extLst>
      <p:ext uri="{BB962C8B-B14F-4D97-AF65-F5344CB8AC3E}">
        <p14:creationId xmlns:p14="http://schemas.microsoft.com/office/powerpoint/2010/main" val="386357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100" dirty="0"/>
              <a:t>Setelah </a:t>
            </a:r>
            <a:r>
              <a:rPr lang="en-US" sz="1100" dirty="0" err="1"/>
              <a:t>kita</a:t>
            </a:r>
            <a:r>
              <a:rPr lang="en-US" sz="1100" dirty="0"/>
              <a:t> </a:t>
            </a:r>
            <a:r>
              <a:rPr lang="en-US" sz="1100" dirty="0" err="1"/>
              <a:t>sudah</a:t>
            </a:r>
            <a:r>
              <a:rPr lang="en-US" sz="1100" dirty="0"/>
              <a:t> </a:t>
            </a:r>
            <a:r>
              <a:rPr lang="en-US" sz="1100" dirty="0" err="1"/>
              <a:t>mengupload</a:t>
            </a:r>
            <a:r>
              <a:rPr lang="en-US" sz="1100" dirty="0"/>
              <a:t> local repo </a:t>
            </a:r>
            <a:r>
              <a:rPr lang="en-US" sz="1100" dirty="0" err="1"/>
              <a:t>kita</a:t>
            </a:r>
            <a:r>
              <a:rPr lang="en-US" sz="1100" dirty="0"/>
              <a:t> </a:t>
            </a:r>
            <a:r>
              <a:rPr lang="en-US" sz="1100" dirty="0" err="1"/>
              <a:t>ke</a:t>
            </a:r>
            <a:r>
              <a:rPr lang="en-US" sz="1100" dirty="0"/>
              <a:t> repo </a:t>
            </a:r>
            <a:r>
              <a:rPr lang="en-US" sz="1100" dirty="0" err="1"/>
              <a:t>kita</a:t>
            </a:r>
            <a:r>
              <a:rPr lang="en-US" sz="1100" dirty="0"/>
              <a:t> yang di </a:t>
            </a:r>
            <a:r>
              <a:rPr lang="en-US" sz="1100" dirty="0" err="1"/>
              <a:t>github</a:t>
            </a:r>
            <a:r>
              <a:rPr lang="en-US" sz="1100" dirty="0"/>
              <a:t>, </a:t>
            </a:r>
            <a:r>
              <a:rPr lang="en-US" sz="1100" dirty="0" err="1"/>
              <a:t>sekarang</a:t>
            </a:r>
            <a:r>
              <a:rPr lang="en-US" sz="1100" dirty="0"/>
              <a:t> </a:t>
            </a:r>
            <a:r>
              <a:rPr lang="en-US" sz="1100" dirty="0" err="1"/>
              <a:t>kita</a:t>
            </a:r>
            <a:r>
              <a:rPr lang="en-US" sz="1100" dirty="0"/>
              <a:t> </a:t>
            </a:r>
            <a:r>
              <a:rPr lang="en-US" sz="1100" dirty="0" err="1"/>
              <a:t>akan</a:t>
            </a:r>
            <a:r>
              <a:rPr lang="en-US" sz="1100" dirty="0"/>
              <a:t> </a:t>
            </a:r>
            <a:r>
              <a:rPr lang="en-US" sz="1100" dirty="0" err="1"/>
              <a:t>menggunakan</a:t>
            </a:r>
            <a:r>
              <a:rPr lang="en-US" sz="1100" dirty="0"/>
              <a:t> command git clone </a:t>
            </a:r>
            <a:r>
              <a:rPr lang="sv-SE" sz="1100" dirty="0"/>
              <a:t>untuk menargetkan repo kita yang di github dan membuat clone, atau salinan dari repo tersebut di komputer kita kembali</a:t>
            </a:r>
            <a:r>
              <a:rPr lang="en-US" sz="1100" dirty="0"/>
              <a:t>. </a:t>
            </a:r>
          </a:p>
          <a:p>
            <a:pPr marL="0" lvl="0" indent="0" algn="just" rtl="0">
              <a:lnSpc>
                <a:spcPct val="150000"/>
              </a:lnSpc>
              <a:spcBef>
                <a:spcPts val="0"/>
              </a:spcBef>
              <a:spcAft>
                <a:spcPts val="0"/>
              </a:spcAft>
              <a:buSzPts val="1100"/>
              <a:buNone/>
            </a:pPr>
            <a:endParaRPr lang="en-US" sz="1100" dirty="0"/>
          </a:p>
          <a:p>
            <a:pPr marL="0" lvl="0" indent="0" algn="just" rtl="0">
              <a:lnSpc>
                <a:spcPct val="150000"/>
              </a:lnSpc>
              <a:spcBef>
                <a:spcPts val="0"/>
              </a:spcBef>
              <a:spcAft>
                <a:spcPts val="0"/>
              </a:spcAft>
              <a:buSzPts val="1100"/>
              <a:buNone/>
            </a:pPr>
            <a:r>
              <a:rPr lang="en-US" sz="1100" dirty="0"/>
              <a:t>Dimana </a:t>
            </a:r>
            <a:r>
              <a:rPr lang="en-US" sz="1100" dirty="0" err="1"/>
              <a:t>sekarang</a:t>
            </a:r>
            <a:r>
              <a:rPr lang="en-US" sz="1100" dirty="0"/>
              <a:t>, </a:t>
            </a:r>
            <a:r>
              <a:rPr lang="en-US" sz="1100" dirty="0" err="1"/>
              <a:t>kita</a:t>
            </a:r>
            <a:r>
              <a:rPr lang="en-US" sz="1100" dirty="0"/>
              <a:t> </a:t>
            </a:r>
            <a:r>
              <a:rPr lang="en-US" sz="1100" dirty="0" err="1"/>
              <a:t>akan</a:t>
            </a:r>
            <a:r>
              <a:rPr lang="en-US" sz="1100" dirty="0"/>
              <a:t> </a:t>
            </a:r>
            <a:r>
              <a:rPr lang="en-US" sz="1100" dirty="0" err="1"/>
              <a:t>menggunakan</a:t>
            </a:r>
            <a:r>
              <a:rPr lang="en-US" sz="1100" dirty="0"/>
              <a:t> </a:t>
            </a:r>
            <a:r>
              <a:rPr lang="en-US" sz="1100" dirty="0" err="1"/>
              <a:t>akun</a:t>
            </a:r>
            <a:r>
              <a:rPr lang="en-US" sz="1100" dirty="0"/>
              <a:t> </a:t>
            </a:r>
            <a:r>
              <a:rPr lang="en-US" sz="1100" dirty="0" err="1"/>
              <a:t>github</a:t>
            </a:r>
            <a:r>
              <a:rPr lang="en-US" sz="1100" dirty="0"/>
              <a:t> yang </a:t>
            </a:r>
            <a:r>
              <a:rPr lang="en-US" sz="1100" dirty="0" err="1"/>
              <a:t>berbeda</a:t>
            </a:r>
            <a:r>
              <a:rPr lang="en-US" sz="1100" dirty="0"/>
              <a:t> </a:t>
            </a:r>
            <a:r>
              <a:rPr lang="en-US" sz="1100" dirty="0" err="1"/>
              <a:t>saat</a:t>
            </a:r>
            <a:r>
              <a:rPr lang="en-US" sz="1100" dirty="0"/>
              <a:t> </a:t>
            </a:r>
            <a:r>
              <a:rPr lang="en-US" sz="1100" dirty="0" err="1"/>
              <a:t>melakukan</a:t>
            </a:r>
            <a:r>
              <a:rPr lang="en-US" sz="1100" dirty="0"/>
              <a:t> clone, </a:t>
            </a:r>
            <a:r>
              <a:rPr lang="en-US" sz="1100" dirty="0" err="1"/>
              <a:t>untuk</a:t>
            </a:r>
            <a:r>
              <a:rPr lang="en-US" sz="1100" dirty="0"/>
              <a:t> </a:t>
            </a:r>
            <a:r>
              <a:rPr lang="en-US" sz="1100" dirty="0" err="1"/>
              <a:t>merepresentasikan</a:t>
            </a:r>
            <a:r>
              <a:rPr lang="en-US" sz="1100" dirty="0"/>
              <a:t> </a:t>
            </a:r>
            <a:r>
              <a:rPr lang="en-US" sz="1100" dirty="0" err="1"/>
              <a:t>kolaborasi</a:t>
            </a:r>
            <a:r>
              <a:rPr lang="en-US" sz="1100" dirty="0"/>
              <a:t> </a:t>
            </a:r>
            <a:r>
              <a:rPr lang="en-US" sz="1100" dirty="0" err="1"/>
              <a:t>antar</a:t>
            </a:r>
            <a:r>
              <a:rPr lang="en-US" sz="1100" dirty="0"/>
              <a:t> </a:t>
            </a:r>
            <a:r>
              <a:rPr lang="en-US" sz="1100" dirty="0" err="1"/>
              <a:t>anggota</a:t>
            </a:r>
            <a:r>
              <a:rPr lang="en-US" sz="1100" dirty="0"/>
              <a:t> team. </a:t>
            </a:r>
            <a:r>
              <a:rPr lang="en-US" sz="1100" dirty="0" err="1"/>
              <a:t>Akun</a:t>
            </a:r>
            <a:r>
              <a:rPr lang="en-US" sz="1100" dirty="0"/>
              <a:t> </a:t>
            </a:r>
            <a:r>
              <a:rPr lang="en-US" sz="1100" dirty="0" err="1"/>
              <a:t>pertama</a:t>
            </a:r>
            <a:r>
              <a:rPr lang="en-US" sz="1100" dirty="0"/>
              <a:t> yang </a:t>
            </a:r>
            <a:r>
              <a:rPr lang="en-US" sz="1100" dirty="0" err="1"/>
              <a:t>kita</a:t>
            </a:r>
            <a:r>
              <a:rPr lang="en-US" sz="1100" dirty="0"/>
              <a:t> </a:t>
            </a:r>
            <a:r>
              <a:rPr lang="en-US" sz="1100" dirty="0" err="1"/>
              <a:t>gunakan</a:t>
            </a:r>
            <a:r>
              <a:rPr lang="en-US" sz="1100" dirty="0"/>
              <a:t> </a:t>
            </a:r>
            <a:r>
              <a:rPr lang="en-US" sz="1100" dirty="0" err="1"/>
              <a:t>untuk</a:t>
            </a:r>
            <a:r>
              <a:rPr lang="en-US" sz="1100" dirty="0"/>
              <a:t> </a:t>
            </a:r>
            <a:r>
              <a:rPr lang="en-US" sz="1100" dirty="0" err="1"/>
              <a:t>menyimpan</a:t>
            </a:r>
            <a:r>
              <a:rPr lang="en-US" sz="1100" dirty="0"/>
              <a:t> dan </a:t>
            </a:r>
            <a:r>
              <a:rPr lang="en-US" sz="1100" dirty="0" err="1"/>
              <a:t>mengupload</a:t>
            </a:r>
            <a:r>
              <a:rPr lang="en-US" sz="1100" dirty="0"/>
              <a:t> </a:t>
            </a:r>
            <a:r>
              <a:rPr lang="en-US" sz="1100" dirty="0" err="1"/>
              <a:t>projectnya</a:t>
            </a:r>
            <a:r>
              <a:rPr lang="en-US" sz="1100" dirty="0"/>
              <a:t>, </a:t>
            </a:r>
            <a:r>
              <a:rPr lang="en-US" sz="1100" dirty="0" err="1"/>
              <a:t>dapat</a:t>
            </a:r>
            <a:r>
              <a:rPr lang="en-US" sz="1100" dirty="0"/>
              <a:t> </a:t>
            </a:r>
            <a:r>
              <a:rPr lang="en-US" sz="1100" dirty="0" err="1"/>
              <a:t>kita</a:t>
            </a:r>
            <a:r>
              <a:rPr lang="en-US" sz="1100" dirty="0"/>
              <a:t> </a:t>
            </a:r>
            <a:r>
              <a:rPr lang="en-US" sz="1100" dirty="0" err="1"/>
              <a:t>anggap</a:t>
            </a:r>
            <a:r>
              <a:rPr lang="en-US" sz="1100" dirty="0"/>
              <a:t> </a:t>
            </a:r>
            <a:r>
              <a:rPr lang="en-US" sz="1100" dirty="0" err="1"/>
              <a:t>sebagai</a:t>
            </a:r>
            <a:r>
              <a:rPr lang="en-US" sz="1100" dirty="0"/>
              <a:t> leader </a:t>
            </a:r>
            <a:r>
              <a:rPr lang="en-US" sz="1100" dirty="0" err="1"/>
              <a:t>dari</a:t>
            </a:r>
            <a:r>
              <a:rPr lang="en-US" sz="1100" dirty="0"/>
              <a:t> </a:t>
            </a:r>
            <a:r>
              <a:rPr lang="en-US" sz="1100" dirty="0" err="1"/>
              <a:t>projectnya</a:t>
            </a:r>
            <a:r>
              <a:rPr lang="en-US" sz="1100" dirty="0"/>
              <a:t>. </a:t>
            </a:r>
            <a:r>
              <a:rPr lang="en-US" sz="1100" dirty="0" err="1"/>
              <a:t>Kemudian</a:t>
            </a:r>
            <a:r>
              <a:rPr lang="en-US" sz="1100" dirty="0"/>
              <a:t> </a:t>
            </a:r>
            <a:r>
              <a:rPr lang="en-US" sz="1100" dirty="0" err="1"/>
              <a:t>akun</a:t>
            </a:r>
            <a:r>
              <a:rPr lang="en-US" sz="1100" dirty="0"/>
              <a:t> </a:t>
            </a:r>
            <a:r>
              <a:rPr lang="en-US" sz="1100" dirty="0" err="1"/>
              <a:t>kedua</a:t>
            </a:r>
            <a:r>
              <a:rPr lang="en-US" sz="1100" dirty="0"/>
              <a:t> yang </a:t>
            </a:r>
            <a:r>
              <a:rPr lang="en-US" sz="1100" dirty="0" err="1"/>
              <a:t>akan</a:t>
            </a:r>
            <a:r>
              <a:rPr lang="en-US" sz="1100" dirty="0"/>
              <a:t> meng-copy project </a:t>
            </a:r>
            <a:r>
              <a:rPr lang="en-US" sz="1100" dirty="0" err="1"/>
              <a:t>tersebut</a:t>
            </a:r>
            <a:r>
              <a:rPr lang="en-US" sz="1100" dirty="0"/>
              <a:t> </a:t>
            </a:r>
            <a:r>
              <a:rPr lang="en-US" sz="1100" dirty="0" err="1"/>
              <a:t>dengan</a:t>
            </a:r>
            <a:r>
              <a:rPr lang="en-US" sz="1100" dirty="0"/>
              <a:t> </a:t>
            </a:r>
            <a:r>
              <a:rPr lang="en-US" sz="1100" dirty="0" err="1"/>
              <a:t>menggunakan</a:t>
            </a:r>
            <a:r>
              <a:rPr lang="en-US" sz="1100" dirty="0"/>
              <a:t> command git clone, </a:t>
            </a:r>
            <a:r>
              <a:rPr lang="en-US" sz="1100" dirty="0" err="1"/>
              <a:t>dapat</a:t>
            </a:r>
            <a:r>
              <a:rPr lang="en-US" sz="1100" dirty="0"/>
              <a:t> </a:t>
            </a:r>
            <a:r>
              <a:rPr lang="en-US" sz="1100" dirty="0" err="1"/>
              <a:t>kita</a:t>
            </a:r>
            <a:r>
              <a:rPr lang="en-US" sz="1100" dirty="0"/>
              <a:t> </a:t>
            </a:r>
            <a:r>
              <a:rPr lang="en-US" sz="1100" dirty="0" err="1"/>
              <a:t>anggap</a:t>
            </a:r>
            <a:r>
              <a:rPr lang="en-US" sz="1100" dirty="0"/>
              <a:t> </a:t>
            </a:r>
            <a:r>
              <a:rPr lang="en-US" sz="1100" dirty="0" err="1"/>
              <a:t>sebagai</a:t>
            </a:r>
            <a:r>
              <a:rPr lang="en-US" sz="1100" dirty="0"/>
              <a:t> </a:t>
            </a:r>
            <a:r>
              <a:rPr lang="en-US" sz="1100" dirty="0" err="1"/>
              <a:t>anggota</a:t>
            </a:r>
            <a:r>
              <a:rPr lang="en-US" sz="1100" dirty="0"/>
              <a:t> </a:t>
            </a:r>
            <a:r>
              <a:rPr lang="en-US" sz="1100" dirty="0" err="1"/>
              <a:t>dari</a:t>
            </a:r>
            <a:r>
              <a:rPr lang="en-US" sz="1100" dirty="0"/>
              <a:t> </a:t>
            </a:r>
            <a:r>
              <a:rPr lang="en-US" sz="1100" dirty="0" err="1"/>
              <a:t>projectnya</a:t>
            </a:r>
            <a:r>
              <a:rPr lang="en-US" sz="1100" dirty="0"/>
              <a:t>. </a:t>
            </a:r>
          </a:p>
        </p:txBody>
      </p:sp>
    </p:spTree>
    <p:extLst>
      <p:ext uri="{BB962C8B-B14F-4D97-AF65-F5344CB8AC3E}">
        <p14:creationId xmlns:p14="http://schemas.microsoft.com/office/powerpoint/2010/main" val="1461700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ok </a:t>
            </a:r>
            <a:r>
              <a:rPr lang="en-US" sz="1100" b="0" dirty="0" err="1"/>
              <a:t>jadi</a:t>
            </a:r>
            <a:r>
              <a:rPr lang="en-US" sz="1100" b="0" dirty="0"/>
              <a:t> </a:t>
            </a:r>
            <a:r>
              <a:rPr lang="en-US" sz="1100" b="0" dirty="0" err="1"/>
              <a:t>ini</a:t>
            </a:r>
            <a:r>
              <a:rPr lang="en-US" sz="1100" b="0" dirty="0"/>
              <a:t> </a:t>
            </a:r>
            <a:r>
              <a:rPr lang="en-US" sz="1100" b="0" dirty="0" err="1"/>
              <a:t>adalah</a:t>
            </a:r>
            <a:r>
              <a:rPr lang="en-US" sz="1100" b="0" dirty="0"/>
              <a:t> command yang </a:t>
            </a:r>
            <a:r>
              <a:rPr lang="en-US" sz="1100" b="0" dirty="0" err="1"/>
              <a:t>akan</a:t>
            </a:r>
            <a:r>
              <a:rPr lang="en-US" sz="1100" b="0" dirty="0"/>
              <a:t> </a:t>
            </a:r>
            <a:r>
              <a:rPr lang="en-US" sz="1100" b="0" dirty="0" err="1"/>
              <a:t>kita</a:t>
            </a:r>
            <a:r>
              <a:rPr lang="en-US" sz="1100" b="0" dirty="0"/>
              <a:t> </a:t>
            </a:r>
            <a:r>
              <a:rPr lang="en-US" sz="1100" b="0" dirty="0" err="1"/>
              <a:t>gunakan</a:t>
            </a:r>
            <a:r>
              <a:rPr lang="en-US" sz="1100" b="0" dirty="0"/>
              <a:t> </a:t>
            </a:r>
            <a:r>
              <a:rPr lang="en-US" sz="1100" b="0" dirty="0" err="1"/>
              <a:t>untuk</a:t>
            </a:r>
            <a:r>
              <a:rPr lang="en-US" sz="1100" b="0" dirty="0"/>
              <a:t> </a:t>
            </a:r>
            <a:r>
              <a:rPr lang="en-US" sz="1100" b="0" dirty="0" err="1"/>
              <a:t>dapat</a:t>
            </a:r>
            <a:r>
              <a:rPr lang="en-US" sz="1100" b="0" dirty="0"/>
              <a:t> </a:t>
            </a:r>
            <a:r>
              <a:rPr lang="sv-SE" sz="1100" dirty="0"/>
              <a:t>menargetkan repo kita yang ada di github akun pertama kita dan membuat clone, atau salinan dari repo tersebut di komputer kita menggunakan akun github yang kedua</a:t>
            </a:r>
            <a:r>
              <a:rPr lang="en-US" sz="1100" dirty="0"/>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Mari </a:t>
            </a:r>
            <a:r>
              <a:rPr lang="en-US" sz="1100" b="0" dirty="0" err="1"/>
              <a:t>sekarang</a:t>
            </a:r>
            <a:r>
              <a:rPr lang="en-US" sz="1100" b="0" dirty="0"/>
              <a:t> </a:t>
            </a:r>
            <a:r>
              <a:rPr lang="en-US" sz="1100" b="0" dirty="0" err="1"/>
              <a:t>langsung</a:t>
            </a:r>
            <a:r>
              <a:rPr lang="en-US" sz="1100" b="0" dirty="0"/>
              <a:t> </a:t>
            </a:r>
            <a:r>
              <a:rPr lang="en-US" sz="1100" b="0" dirty="0" err="1"/>
              <a:t>saja</a:t>
            </a:r>
            <a:r>
              <a:rPr lang="en-US" sz="1100" b="0" dirty="0"/>
              <a:t> </a:t>
            </a:r>
            <a:r>
              <a:rPr lang="en-US" sz="1100" b="0" dirty="0" err="1"/>
              <a:t>kita</a:t>
            </a:r>
            <a:r>
              <a:rPr lang="en-US" sz="1100" b="0" dirty="0"/>
              <a:t> </a:t>
            </a:r>
            <a:r>
              <a:rPr lang="en-US" sz="1100" b="0" dirty="0" err="1"/>
              <a:t>praktikkan</a:t>
            </a:r>
            <a:r>
              <a:rPr lang="en-US" sz="1100" b="0"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b="1" dirty="0"/>
              <a:t>(Live Code Git Clone)</a:t>
            </a:r>
          </a:p>
          <a:p>
            <a:pPr marL="158750" indent="0">
              <a:buNone/>
            </a:pPr>
            <a:endParaRPr lang="en-ID" dirty="0"/>
          </a:p>
        </p:txBody>
      </p:sp>
    </p:spTree>
    <p:extLst>
      <p:ext uri="{BB962C8B-B14F-4D97-AF65-F5344CB8AC3E}">
        <p14:creationId xmlns:p14="http://schemas.microsoft.com/office/powerpoint/2010/main" val="705050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err="1"/>
              <a:t>Melanjuti</a:t>
            </a:r>
            <a:r>
              <a:rPr lang="en-US" sz="1400" dirty="0"/>
              <a:t> </a:t>
            </a:r>
            <a:r>
              <a:rPr lang="en-US" sz="1400" dirty="0" err="1"/>
              <a:t>sesi</a:t>
            </a:r>
            <a:r>
              <a:rPr lang="en-US" sz="1400" dirty="0"/>
              <a:t> </a:t>
            </a:r>
            <a:r>
              <a:rPr lang="en-US" sz="1400" dirty="0" err="1"/>
              <a:t>materi</a:t>
            </a:r>
            <a:r>
              <a:rPr lang="en-US" sz="1400" dirty="0"/>
              <a:t> </a:t>
            </a:r>
            <a:r>
              <a:rPr lang="en-US" sz="1400" dirty="0" err="1"/>
              <a:t>Github</a:t>
            </a:r>
            <a:r>
              <a:rPr lang="en-US" sz="1400" dirty="0"/>
              <a:t>,</a:t>
            </a:r>
          </a:p>
          <a:p>
            <a:pPr marL="0" lvl="0" indent="0" algn="l" rtl="0">
              <a:lnSpc>
                <a:spcPct val="100000"/>
              </a:lnSpc>
              <a:spcBef>
                <a:spcPts val="0"/>
              </a:spcBef>
              <a:spcAft>
                <a:spcPts val="0"/>
              </a:spcAft>
              <a:buSzPts val="11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err="1"/>
              <a:t>Sekarang</a:t>
            </a:r>
            <a:r>
              <a:rPr lang="en-US" sz="1400" dirty="0"/>
              <a:t> </a:t>
            </a:r>
            <a:r>
              <a:rPr lang="en-US" sz="1400" dirty="0" err="1"/>
              <a:t>kita</a:t>
            </a:r>
            <a:r>
              <a:rPr lang="en-US" sz="1400" dirty="0"/>
              <a:t> </a:t>
            </a:r>
            <a:r>
              <a:rPr lang="en-US" sz="1400" dirty="0" err="1"/>
              <a:t>akan</a:t>
            </a:r>
            <a:r>
              <a:rPr lang="en-US" sz="1400" dirty="0"/>
              <a:t> </a:t>
            </a:r>
            <a:r>
              <a:rPr lang="en-US" sz="1400" dirty="0" err="1"/>
              <a:t>membahas</a:t>
            </a:r>
            <a:r>
              <a:rPr lang="en-US" sz="1400" dirty="0"/>
              <a:t> </a:t>
            </a:r>
            <a:r>
              <a:rPr lang="en-US" sz="1400" dirty="0" err="1"/>
              <a:t>bagaimana</a:t>
            </a:r>
            <a:r>
              <a:rPr lang="en-US" sz="1400" dirty="0"/>
              <a:t> </a:t>
            </a:r>
            <a:r>
              <a:rPr lang="en-US" sz="1400" dirty="0" err="1"/>
              <a:t>cara</a:t>
            </a:r>
            <a:r>
              <a:rPr lang="en-US" sz="1400" dirty="0"/>
              <a:t> </a:t>
            </a:r>
            <a:r>
              <a:rPr lang="en-US" sz="1400" dirty="0" err="1"/>
              <a:t>untuk</a:t>
            </a:r>
            <a:r>
              <a:rPr lang="en-US" sz="1400" dirty="0"/>
              <a:t> </a:t>
            </a:r>
            <a:r>
              <a:rPr lang="en-US" sz="1400" dirty="0" err="1"/>
              <a:t>melakukan</a:t>
            </a:r>
            <a:r>
              <a:rPr lang="en-US" sz="1400" dirty="0"/>
              <a:t> </a:t>
            </a:r>
            <a:r>
              <a:rPr lang="en-US" sz="1400" dirty="0" err="1"/>
              <a:t>kolaborasi</a:t>
            </a:r>
            <a:r>
              <a:rPr lang="en-US" sz="1400" dirty="0"/>
              <a:t> </a:t>
            </a:r>
            <a:r>
              <a:rPr lang="en-US" sz="1400" dirty="0" err="1"/>
              <a:t>dengan</a:t>
            </a:r>
            <a:r>
              <a:rPr lang="en-US" sz="1400" dirty="0"/>
              <a:t> </a:t>
            </a:r>
            <a:r>
              <a:rPr lang="en-US" sz="1400" dirty="0" err="1"/>
              <a:t>github</a:t>
            </a:r>
            <a:r>
              <a:rPr lang="en-US" sz="1400" dirty="0"/>
              <a:t>.</a:t>
            </a:r>
          </a:p>
          <a:p>
            <a:pPr marL="0" lvl="0" indent="0" algn="l" rtl="0">
              <a:lnSpc>
                <a:spcPct val="100000"/>
              </a:lnSpc>
              <a:spcBef>
                <a:spcPts val="0"/>
              </a:spcBef>
              <a:spcAft>
                <a:spcPts val="0"/>
              </a:spcAft>
              <a:buSzPts val="1100"/>
              <a:buNone/>
            </a:pPr>
            <a:endParaRPr lang="en-US" sz="1400" dirty="0"/>
          </a:p>
          <a:p>
            <a:pPr marL="0" lvl="0" indent="0" algn="l" rtl="0">
              <a:lnSpc>
                <a:spcPct val="100000"/>
              </a:lnSpc>
              <a:spcBef>
                <a:spcPts val="0"/>
              </a:spcBef>
              <a:spcAft>
                <a:spcPts val="0"/>
              </a:spcAft>
              <a:buSzPts val="1100"/>
              <a:buNone/>
            </a:pPr>
            <a:r>
              <a:rPr lang="en-US" sz="1400" dirty="0"/>
              <a:t>.</a:t>
            </a:r>
            <a:endParaRPr sz="1400" dirty="0"/>
          </a:p>
        </p:txBody>
      </p:sp>
    </p:spTree>
    <p:extLst>
      <p:ext uri="{BB962C8B-B14F-4D97-AF65-F5344CB8AC3E}">
        <p14:creationId xmlns:p14="http://schemas.microsoft.com/office/powerpoint/2010/main" val="137461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just" rtl="0">
              <a:spcBef>
                <a:spcPts val="0"/>
              </a:spcBef>
              <a:spcAft>
                <a:spcPts val="0"/>
              </a:spcAft>
              <a:buNone/>
            </a:pPr>
            <a:r>
              <a:rPr lang="en-ID" sz="1800" b="0" i="0" u="none" strike="noStrike" dirty="0">
                <a:solidFill>
                  <a:srgbClr val="000000"/>
                </a:solidFill>
                <a:effectLst/>
                <a:latin typeface="Arial" panose="020B0604020202020204" pitchFamily="34" charset="0"/>
              </a:rPr>
              <a:t>Setelah </a:t>
            </a:r>
            <a:r>
              <a:rPr lang="en-ID" sz="1800" b="0" i="0" u="none" strike="noStrike" dirty="0" err="1">
                <a:solidFill>
                  <a:srgbClr val="000000"/>
                </a:solidFill>
                <a:effectLst/>
                <a:latin typeface="Arial" panose="020B0604020202020204" pitchFamily="34" charset="0"/>
              </a:rPr>
              <a:t>keduanya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sudah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memiliki</a:t>
            </a:r>
            <a:r>
              <a:rPr lang="en-ID" sz="1800" b="0" i="0" u="none" strike="noStrike" dirty="0">
                <a:solidFill>
                  <a:srgbClr val="000000"/>
                </a:solidFill>
                <a:effectLst/>
                <a:latin typeface="Arial" panose="020B0604020202020204" pitchFamily="34" charset="0"/>
              </a:rPr>
              <a:t> project yang </a:t>
            </a:r>
            <a:r>
              <a:rPr lang="en-ID" sz="1800" b="0" i="0" u="none" strike="noStrike" dirty="0" err="1">
                <a:solidFill>
                  <a:srgbClr val="000000"/>
                </a:solidFill>
                <a:effectLst/>
                <a:latin typeface="Arial" panose="020B0604020202020204" pitchFamily="34" charset="0"/>
              </a:rPr>
              <a:t>sama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sekarang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mulai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berkolaborasi</a:t>
            </a:r>
            <a:r>
              <a:rPr lang="en-ID" sz="1800" b="0" i="0" u="none" strike="noStrike" dirty="0">
                <a:solidFill>
                  <a:srgbClr val="000000"/>
                </a:solidFill>
                <a:effectLst/>
                <a:latin typeface="Arial" panose="020B0604020202020204" pitchFamily="34" charset="0"/>
              </a:rPr>
              <a:t>. </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a:solidFill>
                  <a:srgbClr val="000000"/>
                </a:solidFill>
                <a:effectLst/>
                <a:latin typeface="Arial" panose="020B0604020202020204" pitchFamily="34" charset="0"/>
              </a:rPr>
              <a:t>Kita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mulai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akun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pertama</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menambahkan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satu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buah</a:t>
            </a:r>
            <a:r>
              <a:rPr lang="en-ID" sz="1800" b="0" i="0" u="none" strike="noStrike" dirty="0">
                <a:solidFill>
                  <a:srgbClr val="000000"/>
                </a:solidFill>
                <a:effectLst/>
                <a:latin typeface="Arial" panose="020B0604020202020204" pitchFamily="34" charset="0"/>
              </a:rPr>
              <a:t> file pada </a:t>
            </a:r>
            <a:r>
              <a:rPr lang="en-ID" sz="1800" b="0" i="0" u="none" strike="noStrike" dirty="0" err="1">
                <a:solidFill>
                  <a:srgbClr val="000000"/>
                </a:solidFill>
                <a:effectLst/>
                <a:latin typeface="Arial" panose="020B0604020202020204" pitchFamily="34" charset="0"/>
              </a:rPr>
              <a:t>projectnya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kemudian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mengupload</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hasil</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updatenya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github</a:t>
            </a:r>
            <a:r>
              <a:rPr lang="en-ID" sz="1800" b="0" i="0" u="none" strike="noStrike" dirty="0">
                <a:solidFill>
                  <a:srgbClr val="000000"/>
                </a:solidFill>
                <a:effectLst/>
                <a:latin typeface="Arial" panose="020B0604020202020204" pitchFamily="34" charset="0"/>
              </a:rPr>
              <a:t> repo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menggunakan</a:t>
            </a:r>
            <a:r>
              <a:rPr lang="en-ID" sz="1800" b="0" i="0" u="none" strike="noStrike" dirty="0">
                <a:solidFill>
                  <a:srgbClr val="000000"/>
                </a:solidFill>
                <a:effectLst/>
                <a:latin typeface="Arial" panose="020B0604020202020204" pitchFamily="34" charset="0"/>
              </a:rPr>
              <a:t> command git push </a:t>
            </a:r>
            <a:r>
              <a:rPr lang="en-ID" sz="1800" b="0" i="0" u="none" strike="noStrike" dirty="0" err="1">
                <a:solidFill>
                  <a:srgbClr val="000000"/>
                </a:solidFill>
                <a:effectLst/>
                <a:latin typeface="Arial" panose="020B0604020202020204" pitchFamily="34" charset="0"/>
              </a:rPr>
              <a:t>seperti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sebelumnya</a:t>
            </a:r>
            <a:r>
              <a:rPr lang="en-ID" sz="1800" b="0" i="0" u="none" strike="noStrike" dirty="0">
                <a:solidFill>
                  <a:srgbClr val="000000"/>
                </a:solidFill>
                <a:effectLst/>
                <a:latin typeface="Arial" panose="020B0604020202020204" pitchFamily="34" charset="0"/>
              </a:rPr>
              <a:t>. </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err="1">
                <a:solidFill>
                  <a:srgbClr val="000000"/>
                </a:solidFill>
                <a:effectLst/>
                <a:latin typeface="Arial" panose="020B0604020202020204" pitchFamily="34" charset="0"/>
              </a:rPr>
              <a:t>Kemudian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akun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kedua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mendapatkan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hasil</a:t>
            </a:r>
            <a:r>
              <a:rPr lang="en-ID" sz="1800" b="0" i="0" u="none" strike="noStrike" dirty="0">
                <a:solidFill>
                  <a:srgbClr val="000000"/>
                </a:solidFill>
                <a:effectLst/>
                <a:latin typeface="Arial" panose="020B0604020202020204" pitchFamily="34" charset="0"/>
              </a:rPr>
              <a:t> update yang </a:t>
            </a:r>
            <a:r>
              <a:rPr lang="en-ID" sz="1800" b="0" i="0" u="none" strike="noStrike" dirty="0" err="1">
                <a:solidFill>
                  <a:srgbClr val="000000"/>
                </a:solidFill>
                <a:effectLst/>
                <a:latin typeface="Arial" panose="020B0604020202020204" pitchFamily="34" charset="0"/>
              </a:rPr>
              <a:t>dibuat</a:t>
            </a:r>
            <a:r>
              <a:rPr lang="en-ID" sz="1800" b="0" i="0" u="none" strike="noStrike" dirty="0">
                <a:solidFill>
                  <a:srgbClr val="000000"/>
                </a:solidFill>
                <a:effectLst/>
                <a:latin typeface="Arial" panose="020B0604020202020204" pitchFamily="34" charset="0"/>
              </a:rPr>
              <a:t> oleh </a:t>
            </a:r>
            <a:r>
              <a:rPr lang="en-ID" sz="1800" b="0" i="0" u="none" strike="noStrike" dirty="0" err="1">
                <a:solidFill>
                  <a:srgbClr val="000000"/>
                </a:solidFill>
                <a:effectLst/>
                <a:latin typeface="Arial" panose="020B0604020202020204" pitchFamily="34" charset="0"/>
              </a:rPr>
              <a:t>akun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pertama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github</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reponya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menggunakan</a:t>
            </a:r>
            <a:r>
              <a:rPr lang="en-ID" sz="1800" b="0" i="0" u="none" strike="noStrike" dirty="0">
                <a:solidFill>
                  <a:srgbClr val="000000"/>
                </a:solidFill>
                <a:effectLst/>
                <a:latin typeface="Arial" panose="020B0604020202020204" pitchFamily="34" charset="0"/>
              </a:rPr>
              <a:t> command git pull.</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a:solidFill>
                  <a:srgbClr val="000000"/>
                </a:solidFill>
                <a:effectLst/>
                <a:latin typeface="Arial" panose="020B0604020202020204" pitchFamily="34" charset="0"/>
              </a:rPr>
              <a:t>git pull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command yang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gunakan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mendapatkan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kondisi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terbaru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project yang </a:t>
            </a:r>
            <a:r>
              <a:rPr lang="en-ID" sz="1800" b="0" i="0" u="none" strike="noStrike" dirty="0" err="1">
                <a:solidFill>
                  <a:srgbClr val="000000"/>
                </a:solidFill>
                <a:effectLst/>
                <a:latin typeface="Arial" panose="020B0604020202020204" pitchFamily="34" charset="0"/>
              </a:rPr>
              <a:t>tersimpan</a:t>
            </a:r>
            <a:r>
              <a:rPr lang="en-ID" sz="1800" b="0" i="0" u="none" strike="noStrike" dirty="0">
                <a:solidFill>
                  <a:srgbClr val="000000"/>
                </a:solidFill>
                <a:effectLst/>
                <a:latin typeface="Arial" panose="020B0604020202020204" pitchFamily="34" charset="0"/>
              </a:rPr>
              <a:t> di repo </a:t>
            </a:r>
            <a:r>
              <a:rPr lang="en-ID" sz="1800" b="0" i="0" u="none" strike="noStrike" dirty="0" err="1">
                <a:solidFill>
                  <a:srgbClr val="000000"/>
                </a:solidFill>
                <a:effectLst/>
                <a:latin typeface="Arial" panose="020B0604020202020204" pitchFamily="34" charset="0"/>
              </a:rPr>
              <a:t>github</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kemudian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menerapkannya</a:t>
            </a:r>
            <a:r>
              <a:rPr lang="en-ID" sz="1800" b="0" i="0" u="none" strike="noStrike" dirty="0">
                <a:solidFill>
                  <a:srgbClr val="000000"/>
                </a:solidFill>
                <a:effectLst/>
                <a:latin typeface="Arial" panose="020B0604020202020204" pitchFamily="34" charset="0"/>
              </a:rPr>
              <a:t> di </a:t>
            </a:r>
            <a:r>
              <a:rPr lang="en-ID" sz="1800" b="0" i="0" u="none" strike="noStrike" dirty="0" err="1">
                <a:solidFill>
                  <a:srgbClr val="000000"/>
                </a:solidFill>
                <a:effectLst/>
                <a:latin typeface="Arial" panose="020B0604020202020204" pitchFamily="34" charset="0"/>
              </a:rPr>
              <a:t>komputer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a:solidFill>
                  <a:srgbClr val="000000"/>
                </a:solidFill>
                <a:effectLst/>
                <a:latin typeface="Arial" panose="020B0604020202020204" pitchFamily="34" charset="0"/>
              </a:rPr>
              <a:t>Mari </a:t>
            </a:r>
            <a:r>
              <a:rPr lang="en-ID" sz="1800" b="0" i="0" u="none" strike="noStrike" dirty="0" err="1">
                <a:solidFill>
                  <a:srgbClr val="000000"/>
                </a:solidFill>
                <a:effectLst/>
                <a:latin typeface="Arial" panose="020B0604020202020204" pitchFamily="34" charset="0"/>
              </a:rPr>
              <a:t>sekarang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langsung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saja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praktikkan</a:t>
            </a: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endParaRPr lang="en-ID" sz="1800" b="1"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1" i="0" u="none" strike="noStrike" dirty="0">
                <a:solidFill>
                  <a:srgbClr val="000000"/>
                </a:solidFill>
                <a:effectLst/>
                <a:latin typeface="Arial" panose="020B0604020202020204" pitchFamily="34" charset="0"/>
              </a:rPr>
              <a:t>(Live Code : Push and Pull)</a:t>
            </a:r>
            <a:endParaRPr lang="en-ID" b="0" dirty="0">
              <a:effectLst/>
            </a:endParaRPr>
          </a:p>
          <a:p>
            <a:pPr marL="158750" indent="0">
              <a:buNone/>
            </a:pPr>
            <a:br>
              <a:rPr lang="en-ID" dirty="0"/>
            </a:br>
            <a:endParaRPr lang="en-ID" dirty="0"/>
          </a:p>
        </p:txBody>
      </p:sp>
    </p:spTree>
    <p:extLst>
      <p:ext uri="{BB962C8B-B14F-4D97-AF65-F5344CB8AC3E}">
        <p14:creationId xmlns:p14="http://schemas.microsoft.com/office/powerpoint/2010/main" val="2402192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just" rtl="0">
              <a:spcBef>
                <a:spcPts val="0"/>
              </a:spcBef>
              <a:spcAft>
                <a:spcPts val="0"/>
              </a:spcAft>
              <a:buNone/>
            </a:pPr>
            <a:r>
              <a:rPr lang="en-ID" sz="1800" b="0" i="0" u="none" strike="noStrike" dirty="0" err="1">
                <a:solidFill>
                  <a:srgbClr val="000000"/>
                </a:solidFill>
                <a:effectLst/>
                <a:latin typeface="Arial" panose="020B0604020202020204" pitchFamily="34" charset="0"/>
              </a:rPr>
              <a:t>Saat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melakukan</a:t>
            </a:r>
            <a:r>
              <a:rPr lang="en-ID" sz="1800" b="0" i="0" u="none" strike="noStrike" dirty="0">
                <a:solidFill>
                  <a:srgbClr val="000000"/>
                </a:solidFill>
                <a:effectLst/>
                <a:latin typeface="Arial" panose="020B0604020202020204" pitchFamily="34" charset="0"/>
              </a:rPr>
              <a:t> proses </a:t>
            </a:r>
            <a:r>
              <a:rPr lang="en-ID" sz="1800" b="0" i="0" u="none" strike="noStrike" dirty="0" err="1">
                <a:solidFill>
                  <a:srgbClr val="000000"/>
                </a:solidFill>
                <a:effectLst/>
                <a:latin typeface="Arial" panose="020B0604020202020204" pitchFamily="34" charset="0"/>
              </a:rPr>
              <a:t>penggabungan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biasa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mengalami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masalah</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disebut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sebagai</a:t>
            </a:r>
            <a:r>
              <a:rPr lang="en-ID" sz="1800" b="0" i="0" u="none" strike="noStrike" dirty="0">
                <a:solidFill>
                  <a:srgbClr val="000000"/>
                </a:solidFill>
                <a:effectLst/>
                <a:latin typeface="Arial" panose="020B0604020202020204" pitchFamily="34" charset="0"/>
              </a:rPr>
              <a:t> conflict. </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a:solidFill>
                  <a:srgbClr val="000000"/>
                </a:solidFill>
                <a:effectLst/>
                <a:latin typeface="Arial" panose="020B0604020202020204" pitchFamily="34" charset="0"/>
              </a:rPr>
              <a:t>Ada </a:t>
            </a:r>
            <a:r>
              <a:rPr lang="en-ID" sz="1800" b="0" i="0" u="none" strike="noStrike" dirty="0" err="1">
                <a:solidFill>
                  <a:srgbClr val="000000"/>
                </a:solidFill>
                <a:effectLst/>
                <a:latin typeface="Arial" panose="020B0604020202020204" pitchFamily="34" charset="0"/>
              </a:rPr>
              <a:t>tiga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kondisi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dimana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mengalami</a:t>
            </a:r>
            <a:r>
              <a:rPr lang="en-ID" sz="1800" b="0" i="0" u="none" strike="noStrike" dirty="0">
                <a:solidFill>
                  <a:srgbClr val="000000"/>
                </a:solidFill>
                <a:effectLst/>
                <a:latin typeface="Arial" panose="020B0604020202020204" pitchFamily="34" charset="0"/>
              </a:rPr>
              <a:t> conflict </a:t>
            </a:r>
            <a:r>
              <a:rPr lang="en-ID" sz="1800" b="0" i="0" u="none" strike="noStrike" dirty="0" err="1">
                <a:solidFill>
                  <a:srgbClr val="000000"/>
                </a:solidFill>
                <a:effectLst/>
                <a:latin typeface="Arial" panose="020B0604020202020204" pitchFamily="34" charset="0"/>
              </a:rPr>
              <a:t>saat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hendak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melakukan</a:t>
            </a:r>
            <a:r>
              <a:rPr lang="en-ID" sz="1800" b="0" i="0" u="none" strike="noStrike" dirty="0">
                <a:solidFill>
                  <a:srgbClr val="000000"/>
                </a:solidFill>
                <a:effectLst/>
                <a:latin typeface="Arial" panose="020B0604020202020204" pitchFamily="34" charset="0"/>
              </a:rPr>
              <a:t> proses merge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penggabungan</a:t>
            </a:r>
            <a:r>
              <a:rPr lang="en-ID" sz="1800" b="0" i="0" u="none" strike="noStrike" dirty="0">
                <a:solidFill>
                  <a:srgbClr val="000000"/>
                </a:solidFill>
                <a:effectLst/>
                <a:latin typeface="Arial" panose="020B0604020202020204" pitchFamily="34" charset="0"/>
              </a:rPr>
              <a:t>. </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a:solidFill>
                  <a:srgbClr val="000000"/>
                </a:solidFill>
                <a:effectLst/>
                <a:latin typeface="Arial" panose="020B0604020202020204" pitchFamily="34" charset="0"/>
              </a:rPr>
              <a:t>Yang </a:t>
            </a:r>
            <a:r>
              <a:rPr lang="en-ID" sz="1800" b="0" i="0" u="none" strike="noStrike" dirty="0" err="1">
                <a:solidFill>
                  <a:srgbClr val="000000"/>
                </a:solidFill>
                <a:effectLst/>
                <a:latin typeface="Arial" panose="020B0604020202020204" pitchFamily="34" charset="0"/>
              </a:rPr>
              <a:t>pertama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rekan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membuat</a:t>
            </a:r>
            <a:r>
              <a:rPr lang="en-ID" sz="1800" b="0" i="0" u="none" strike="noStrike" dirty="0">
                <a:solidFill>
                  <a:srgbClr val="000000"/>
                </a:solidFill>
                <a:effectLst/>
                <a:latin typeface="Arial" panose="020B0604020202020204" pitchFamily="34" charset="0"/>
              </a:rPr>
              <a:t> file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nama</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sama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namun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file </a:t>
            </a:r>
            <a:r>
              <a:rPr lang="en-ID" sz="1800" b="0" i="0" u="none" strike="noStrike" dirty="0" err="1">
                <a:solidFill>
                  <a:srgbClr val="000000"/>
                </a:solidFill>
                <a:effectLst/>
                <a:latin typeface="Arial" panose="020B0604020202020204" pitchFamily="34" charset="0"/>
              </a:rPr>
              <a:t>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berbeda</a:t>
            </a:r>
            <a:r>
              <a:rPr lang="en-ID" sz="1800" b="0" i="0" u="none" strike="noStrike" dirty="0">
                <a:solidFill>
                  <a:srgbClr val="000000"/>
                </a:solidFill>
                <a:effectLst/>
                <a:latin typeface="Arial" panose="020B0604020202020204" pitchFamily="34" charset="0"/>
              </a:rPr>
              <a:t>. </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err="1">
                <a:solidFill>
                  <a:srgbClr val="000000"/>
                </a:solidFill>
                <a:effectLst/>
                <a:latin typeface="Arial" panose="020B0604020202020204" pitchFamily="34" charset="0"/>
              </a:rPr>
              <a:t>Kemudian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kedua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rekan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mengubah</a:t>
            </a:r>
            <a:r>
              <a:rPr lang="en-ID" sz="1800" b="0" i="0" u="none" strike="noStrike" dirty="0">
                <a:solidFill>
                  <a:srgbClr val="000000"/>
                </a:solidFill>
                <a:effectLst/>
                <a:latin typeface="Arial" panose="020B0604020202020204" pitchFamily="34" charset="0"/>
              </a:rPr>
              <a:t> content pada file yang </a:t>
            </a:r>
            <a:r>
              <a:rPr lang="en-ID" sz="1800" b="0" i="0" u="none" strike="noStrike" dirty="0" err="1">
                <a:solidFill>
                  <a:srgbClr val="000000"/>
                </a:solidFill>
                <a:effectLst/>
                <a:latin typeface="Arial" panose="020B0604020202020204" pitchFamily="34" charset="0"/>
              </a:rPr>
              <a:t>sama</a:t>
            </a:r>
            <a:r>
              <a:rPr lang="en-ID" sz="1800" b="0" i="0" u="none" strike="noStrike" dirty="0">
                <a:solidFill>
                  <a:srgbClr val="000000"/>
                </a:solidFill>
                <a:effectLst/>
                <a:latin typeface="Arial" panose="020B0604020202020204" pitchFamily="34" charset="0"/>
              </a:rPr>
              <a:t>. </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a:solidFill>
                  <a:srgbClr val="000000"/>
                </a:solidFill>
                <a:effectLst/>
                <a:latin typeface="Arial" panose="020B0604020202020204" pitchFamily="34" charset="0"/>
              </a:rPr>
              <a:t>Lalu yang </a:t>
            </a:r>
            <a:r>
              <a:rPr lang="en-ID" sz="1800" b="0" i="0" u="none" strike="noStrike" dirty="0" err="1">
                <a:solidFill>
                  <a:srgbClr val="000000"/>
                </a:solidFill>
                <a:effectLst/>
                <a:latin typeface="Arial" panose="020B0604020202020204" pitchFamily="34" charset="0"/>
              </a:rPr>
              <a:t>ketiga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mengubah</a:t>
            </a:r>
            <a:r>
              <a:rPr lang="en-ID" sz="1800" b="0" i="0" u="none" strike="noStrike" dirty="0">
                <a:solidFill>
                  <a:srgbClr val="000000"/>
                </a:solidFill>
                <a:effectLst/>
                <a:latin typeface="Arial" panose="020B0604020202020204" pitchFamily="34" charset="0"/>
              </a:rPr>
              <a:t> content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suatu</a:t>
            </a:r>
            <a:r>
              <a:rPr lang="en-ID" sz="1800" b="0" i="0" u="none" strike="noStrike" dirty="0">
                <a:solidFill>
                  <a:srgbClr val="000000"/>
                </a:solidFill>
                <a:effectLst/>
                <a:latin typeface="Arial" panose="020B0604020202020204" pitchFamily="34" charset="0"/>
              </a:rPr>
              <a:t> file yang </a:t>
            </a:r>
            <a:r>
              <a:rPr lang="en-ID" sz="1800" b="0" i="0" u="none" strike="noStrike" dirty="0" err="1">
                <a:solidFill>
                  <a:srgbClr val="000000"/>
                </a:solidFill>
                <a:effectLst/>
                <a:latin typeface="Arial" panose="020B0604020202020204" pitchFamily="34" charset="0"/>
              </a:rPr>
              <a:t>sudah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dihapus</a:t>
            </a:r>
            <a:r>
              <a:rPr lang="en-ID" sz="1800" b="0" i="0" u="none" strike="noStrike" dirty="0">
                <a:solidFill>
                  <a:srgbClr val="000000"/>
                </a:solidFill>
                <a:effectLst/>
                <a:latin typeface="Arial" panose="020B0604020202020204" pitchFamily="34" charset="0"/>
              </a:rPr>
              <a:t> oleh </a:t>
            </a:r>
            <a:r>
              <a:rPr lang="en-ID" sz="1800" b="0" i="0" u="none" strike="noStrike" dirty="0" err="1">
                <a:solidFill>
                  <a:srgbClr val="000000"/>
                </a:solidFill>
                <a:effectLst/>
                <a:latin typeface="Arial" panose="020B0604020202020204" pitchFamily="34" charset="0"/>
              </a:rPr>
              <a:t>rekan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sebaliknya</a:t>
            </a:r>
            <a:r>
              <a:rPr lang="en-ID" sz="1800" b="0" i="0" u="none" strike="noStrike" dirty="0">
                <a:solidFill>
                  <a:srgbClr val="000000"/>
                </a:solidFill>
                <a:effectLst/>
                <a:latin typeface="Arial" panose="020B0604020202020204" pitchFamily="34" charset="0"/>
              </a:rPr>
              <a:t>.</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a:solidFill>
                  <a:srgbClr val="000000"/>
                </a:solidFill>
                <a:effectLst/>
                <a:latin typeface="Arial" panose="020B0604020202020204" pitchFamily="34" charset="0"/>
              </a:rPr>
              <a:t>Jadi </a:t>
            </a:r>
            <a:r>
              <a:rPr lang="en-ID" sz="1800" b="0" i="0" u="none" strike="noStrike" dirty="0" err="1">
                <a:solidFill>
                  <a:srgbClr val="000000"/>
                </a:solidFill>
                <a:effectLst/>
                <a:latin typeface="Arial" panose="020B0604020202020204" pitchFamily="34" charset="0"/>
              </a:rPr>
              <a:t>intinya</a:t>
            </a:r>
            <a:r>
              <a:rPr lang="en-ID" sz="1800" b="0" i="0" u="none" strike="noStrike" dirty="0">
                <a:solidFill>
                  <a:srgbClr val="000000"/>
                </a:solidFill>
                <a:effectLst/>
                <a:latin typeface="Arial" panose="020B0604020202020204" pitchFamily="34" charset="0"/>
              </a:rPr>
              <a:t> conflict </a:t>
            </a:r>
            <a:r>
              <a:rPr lang="en-ID" sz="1800" b="0" i="0" u="none" strike="noStrike" dirty="0" err="1">
                <a:solidFill>
                  <a:srgbClr val="000000"/>
                </a:solidFill>
                <a:effectLst/>
                <a:latin typeface="Arial" panose="020B0604020202020204" pitchFamily="34" charset="0"/>
              </a:rPr>
              <a:t>itu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terjadi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a:t>
            </a:r>
            <a:r>
              <a:rPr lang="en-ID" sz="1800" b="0" i="0" u="none" strike="noStrike" dirty="0">
                <a:solidFill>
                  <a:srgbClr val="000000"/>
                </a:solidFill>
                <a:effectLst/>
                <a:latin typeface="Arial" panose="020B0604020202020204" pitchFamily="34" charset="0"/>
              </a:rPr>
              <a:t> file </a:t>
            </a:r>
            <a:r>
              <a:rPr lang="en-ID" sz="1800" b="0" i="0" u="none" strike="noStrike" dirty="0" err="1">
                <a:solidFill>
                  <a:srgbClr val="000000"/>
                </a:solidFill>
                <a:effectLst/>
                <a:latin typeface="Arial" panose="020B0604020202020204" pitchFamily="34" charset="0"/>
              </a:rPr>
              <a:t>sama</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ada</a:t>
            </a:r>
            <a:r>
              <a:rPr lang="en-ID" sz="1800" b="0" i="0" u="none" strike="noStrike" dirty="0">
                <a:solidFill>
                  <a:srgbClr val="000000"/>
                </a:solidFill>
                <a:effectLst/>
                <a:latin typeface="Arial" panose="020B0604020202020204" pitchFamily="34" charset="0"/>
              </a:rPr>
              <a:t> di local repo dan </a:t>
            </a:r>
            <a:r>
              <a:rPr lang="en-ID" sz="1800" b="0" i="0" u="none" strike="noStrike" dirty="0" err="1">
                <a:solidFill>
                  <a:srgbClr val="000000"/>
                </a:solidFill>
                <a:effectLst/>
                <a:latin typeface="Arial" panose="020B0604020202020204" pitchFamily="34" charset="0"/>
              </a:rPr>
              <a:t>github</a:t>
            </a:r>
            <a:r>
              <a:rPr lang="en-ID" sz="1800" b="0" i="0" u="none" strike="noStrike" dirty="0">
                <a:solidFill>
                  <a:srgbClr val="000000"/>
                </a:solidFill>
                <a:effectLst/>
                <a:latin typeface="Arial" panose="020B0604020202020204" pitchFamily="34" charset="0"/>
              </a:rPr>
              <a:t> repo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perubahan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berbeda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melakukan</a:t>
            </a:r>
            <a:r>
              <a:rPr lang="en-ID" sz="1800" b="0" i="0" u="none" strike="noStrike" dirty="0">
                <a:solidFill>
                  <a:srgbClr val="000000"/>
                </a:solidFill>
                <a:effectLst/>
                <a:latin typeface="Arial" panose="020B0604020202020204" pitchFamily="34" charset="0"/>
              </a:rPr>
              <a:t> proses </a:t>
            </a:r>
            <a:r>
              <a:rPr lang="en-ID" sz="1800" b="0" i="0" u="none" strike="noStrike" dirty="0" err="1">
                <a:solidFill>
                  <a:srgbClr val="000000"/>
                </a:solidFill>
                <a:effectLst/>
                <a:latin typeface="Arial" panose="020B0604020202020204" pitchFamily="34" charset="0"/>
              </a:rPr>
              <a:t>penggabungan</a:t>
            </a:r>
            <a:r>
              <a:rPr lang="en-ID" sz="1800" b="0" i="0" u="none" strike="noStrike" dirty="0">
                <a:solidFill>
                  <a:srgbClr val="000000"/>
                </a:solidFill>
                <a:effectLst/>
                <a:latin typeface="Arial" panose="020B0604020202020204" pitchFamily="34" charset="0"/>
              </a:rPr>
              <a:t>.</a:t>
            </a:r>
          </a:p>
          <a:p>
            <a:pPr marL="158750" indent="0" algn="just" rtl="0">
              <a:spcBef>
                <a:spcPts val="0"/>
              </a:spcBef>
              <a:spcAft>
                <a:spcPts val="0"/>
              </a:spcAft>
              <a:buNone/>
            </a:pPr>
            <a:endParaRPr lang="en-ID"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0" i="0" u="none" strike="noStrike" dirty="0" err="1">
                <a:solidFill>
                  <a:srgbClr val="000000"/>
                </a:solidFill>
                <a:effectLst/>
                <a:latin typeface="Arial" panose="020B0604020202020204" pitchFamily="34" charset="0"/>
              </a:rPr>
              <a:t>Supaya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lebih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jelas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langsung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saja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praktikkan</a:t>
            </a:r>
            <a:endParaRPr lang="en-ID" b="0" dirty="0">
              <a:effectLst/>
            </a:endParaRPr>
          </a:p>
          <a:p>
            <a:pPr marL="158750" indent="0" algn="just" rtl="0">
              <a:spcBef>
                <a:spcPts val="0"/>
              </a:spcBef>
              <a:spcAft>
                <a:spcPts val="0"/>
              </a:spcAft>
              <a:buNone/>
            </a:pPr>
            <a:endParaRPr lang="en-ID" sz="1800" b="1"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ID" sz="1800" b="1" i="0" u="none" strike="noStrike" dirty="0">
                <a:solidFill>
                  <a:srgbClr val="000000"/>
                </a:solidFill>
                <a:effectLst/>
                <a:latin typeface="Arial" panose="020B0604020202020204" pitchFamily="34" charset="0"/>
              </a:rPr>
              <a:t>(Live Code : Merge and Conflict)</a:t>
            </a:r>
            <a:endParaRPr lang="en-ID" b="0" dirty="0">
              <a:effectLst/>
            </a:endParaRPr>
          </a:p>
          <a:p>
            <a:pPr marL="158750" indent="0">
              <a:buNone/>
            </a:pPr>
            <a:br>
              <a:rPr lang="en-ID" dirty="0"/>
            </a:br>
            <a:endParaRPr lang="en-US" sz="1100" b="0" dirty="0"/>
          </a:p>
        </p:txBody>
      </p:sp>
    </p:spTree>
    <p:extLst>
      <p:ext uri="{BB962C8B-B14F-4D97-AF65-F5344CB8AC3E}">
        <p14:creationId xmlns:p14="http://schemas.microsoft.com/office/powerpoint/2010/main" val="372719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err="1"/>
              <a:t>Melanjuti</a:t>
            </a:r>
            <a:r>
              <a:rPr lang="en-US" sz="1400" dirty="0"/>
              <a:t> </a:t>
            </a:r>
            <a:r>
              <a:rPr lang="en-US" sz="1400" dirty="0" err="1"/>
              <a:t>sesi</a:t>
            </a:r>
            <a:r>
              <a:rPr lang="en-US" sz="1400" dirty="0"/>
              <a:t> </a:t>
            </a:r>
            <a:r>
              <a:rPr lang="en-US" sz="1400" dirty="0" err="1"/>
              <a:t>materi</a:t>
            </a:r>
            <a:r>
              <a:rPr lang="en-US" sz="1400" dirty="0"/>
              <a:t> </a:t>
            </a:r>
            <a:r>
              <a:rPr lang="en-US" sz="1400" dirty="0" err="1"/>
              <a:t>Github</a:t>
            </a:r>
            <a:r>
              <a:rPr lang="en-US" sz="1400" dirty="0"/>
              <a:t>,</a:t>
            </a:r>
          </a:p>
          <a:p>
            <a:pPr marL="0" lvl="0" indent="0" algn="l" rtl="0">
              <a:lnSpc>
                <a:spcPct val="100000"/>
              </a:lnSpc>
              <a:spcBef>
                <a:spcPts val="0"/>
              </a:spcBef>
              <a:spcAft>
                <a:spcPts val="0"/>
              </a:spcAft>
              <a:buSzPts val="11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err="1"/>
              <a:t>Sekarang</a:t>
            </a:r>
            <a:r>
              <a:rPr lang="en-US" sz="1400" dirty="0"/>
              <a:t> </a:t>
            </a:r>
            <a:r>
              <a:rPr lang="en-US" sz="1400" dirty="0" err="1"/>
              <a:t>kita</a:t>
            </a:r>
            <a:r>
              <a:rPr lang="en-US" sz="1400" dirty="0"/>
              <a:t> </a:t>
            </a:r>
            <a:r>
              <a:rPr lang="en-US" sz="1400" dirty="0" err="1"/>
              <a:t>akan</a:t>
            </a:r>
            <a:r>
              <a:rPr lang="en-US" sz="1400" dirty="0"/>
              <a:t> </a:t>
            </a:r>
            <a:r>
              <a:rPr lang="en-US" sz="1400" dirty="0" err="1"/>
              <a:t>membahas</a:t>
            </a:r>
            <a:r>
              <a:rPr lang="en-US" sz="1400" dirty="0"/>
              <a:t> </a:t>
            </a:r>
            <a:r>
              <a:rPr lang="en-US" sz="1400" dirty="0" err="1"/>
              <a:t>bagaimana</a:t>
            </a:r>
            <a:r>
              <a:rPr lang="en-US" sz="1400" dirty="0"/>
              <a:t> </a:t>
            </a:r>
            <a:r>
              <a:rPr lang="en-US" sz="1400" dirty="0" err="1"/>
              <a:t>cara</a:t>
            </a:r>
            <a:r>
              <a:rPr lang="en-US" sz="1400" dirty="0"/>
              <a:t> </a:t>
            </a:r>
            <a:r>
              <a:rPr lang="en-US" sz="1400" dirty="0" err="1"/>
              <a:t>untuk</a:t>
            </a:r>
            <a:r>
              <a:rPr lang="en-US" sz="1400" dirty="0"/>
              <a:t> </a:t>
            </a:r>
            <a:r>
              <a:rPr lang="en-US" sz="1400" dirty="0" err="1"/>
              <a:t>membuat</a:t>
            </a:r>
            <a:r>
              <a:rPr lang="en-US" sz="1400" dirty="0"/>
              <a:t> </a:t>
            </a:r>
            <a:r>
              <a:rPr lang="en-ID" sz="1800" b="0" i="0" u="none" strike="noStrike" dirty="0">
                <a:solidFill>
                  <a:srgbClr val="000000"/>
                </a:solidFill>
                <a:effectLst/>
                <a:latin typeface="Arial" panose="020B0604020202020204" pitchFamily="34" charset="0"/>
              </a:rPr>
              <a:t>file yang </a:t>
            </a:r>
            <a:r>
              <a:rPr lang="en-ID" sz="1800" b="0" i="0" u="none" strike="noStrike" dirty="0" err="1">
                <a:solidFill>
                  <a:srgbClr val="000000"/>
                </a:solidFill>
                <a:effectLst/>
                <a:latin typeface="Arial" panose="020B0604020202020204" pitchFamily="34" charset="0"/>
              </a:rPr>
              <a:t>berisi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penjelasan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mengenai</a:t>
            </a:r>
            <a:r>
              <a:rPr lang="en-ID" sz="1800" b="0" i="0" u="none" strike="noStrike" dirty="0">
                <a:solidFill>
                  <a:srgbClr val="000000"/>
                </a:solidFill>
                <a:effectLst/>
                <a:latin typeface="Arial" panose="020B0604020202020204" pitchFamily="34" charset="0"/>
              </a:rPr>
              <a:t> repository yang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buat di </a:t>
            </a:r>
            <a:r>
              <a:rPr lang="en-ID" sz="1800" b="0" i="0" u="none" strike="noStrike" dirty="0" err="1">
                <a:solidFill>
                  <a:srgbClr val="000000"/>
                </a:solidFill>
                <a:effectLst/>
                <a:latin typeface="Arial" panose="020B0604020202020204" pitchFamily="34" charset="0"/>
              </a:rPr>
              <a:t>github</a:t>
            </a:r>
            <a:r>
              <a:rPr lang="en-ID" sz="1800" b="0" i="0" u="none" strike="noStrike" dirty="0">
                <a:solidFill>
                  <a:srgbClr val="000000"/>
                </a:solidFill>
                <a:effectLst/>
                <a:latin typeface="Arial" panose="020B0604020202020204" pitchFamily="34" charset="0"/>
              </a:rPr>
              <a:t>. Dimana file </a:t>
            </a:r>
            <a:r>
              <a:rPr lang="en-ID" sz="1800" b="0" i="0" u="none" strike="noStrike" dirty="0" err="1">
                <a:solidFill>
                  <a:srgbClr val="000000"/>
                </a:solidFill>
                <a:effectLst/>
                <a:latin typeface="Arial" panose="020B0604020202020204" pitchFamily="34" charset="0"/>
              </a:rPr>
              <a:t>tersebut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README.md dan </a:t>
            </a:r>
            <a:r>
              <a:rPr lang="en-ID" sz="1800" b="0" i="0" u="none" strike="noStrike" dirty="0" err="1">
                <a:solidFill>
                  <a:srgbClr val="000000"/>
                </a:solidFill>
                <a:effectLst/>
                <a:latin typeface="Arial" panose="020B0604020202020204" pitchFamily="34" charset="0"/>
              </a:rPr>
              <a:t>dibuat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menggunakan</a:t>
            </a:r>
            <a:r>
              <a:rPr lang="en-ID" sz="1800" b="0" i="0" u="none" strike="noStrike" dirty="0">
                <a:solidFill>
                  <a:srgbClr val="000000"/>
                </a:solidFill>
                <a:effectLst/>
                <a:latin typeface="Arial" panose="020B0604020202020204" pitchFamily="34" charset="0"/>
              </a:rPr>
              <a:t> Markdown.</a:t>
            </a:r>
            <a:endParaRPr sz="1400" dirty="0"/>
          </a:p>
        </p:txBody>
      </p:sp>
    </p:spTree>
    <p:extLst>
      <p:ext uri="{BB962C8B-B14F-4D97-AF65-F5344CB8AC3E}">
        <p14:creationId xmlns:p14="http://schemas.microsoft.com/office/powerpoint/2010/main" val="42870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Ok </a:t>
            </a:r>
            <a:r>
              <a:rPr lang="en-US" sz="1100" dirty="0" err="1"/>
              <a:t>jadi</a:t>
            </a:r>
            <a:r>
              <a:rPr lang="en-US" sz="1100" dirty="0"/>
              <a:t> </a:t>
            </a:r>
            <a:r>
              <a:rPr lang="en-US" sz="1100" dirty="0" err="1"/>
              <a:t>apa</a:t>
            </a:r>
            <a:r>
              <a:rPr lang="en-US" sz="1100" dirty="0"/>
              <a:t> </a:t>
            </a:r>
            <a:r>
              <a:rPr lang="en-US" sz="1100" dirty="0" err="1"/>
              <a:t>itu</a:t>
            </a:r>
            <a:r>
              <a:rPr lang="en-US" sz="1100" dirty="0"/>
              <a:t> markdown?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Markdown </a:t>
            </a:r>
            <a:r>
              <a:rPr lang="en-US" sz="1100" dirty="0" err="1"/>
              <a:t>adalah</a:t>
            </a:r>
            <a:r>
              <a:rPr lang="en-US" sz="1100" dirty="0"/>
              <a:t> </a:t>
            </a:r>
            <a:r>
              <a:rPr lang="en-US" sz="1100" dirty="0" err="1"/>
              <a:t>sebuah</a:t>
            </a:r>
            <a:r>
              <a:rPr lang="en-US" sz="1100" dirty="0"/>
              <a:t> </a:t>
            </a:r>
            <a:r>
              <a:rPr lang="en-US" sz="1100" dirty="0" err="1"/>
              <a:t>bahasa</a:t>
            </a:r>
            <a:r>
              <a:rPr lang="en-US" sz="1100" dirty="0"/>
              <a:t> markup yang </a:t>
            </a:r>
            <a:r>
              <a:rPr lang="en-US" sz="1100" dirty="0" err="1"/>
              <a:t>dapat</a:t>
            </a:r>
            <a:r>
              <a:rPr lang="en-US" sz="1100" dirty="0"/>
              <a:t> </a:t>
            </a:r>
            <a:r>
              <a:rPr lang="en-US" sz="1100" dirty="0" err="1"/>
              <a:t>digunakan</a:t>
            </a:r>
            <a:r>
              <a:rPr lang="en-US" sz="1100" dirty="0"/>
              <a:t> </a:t>
            </a:r>
            <a:r>
              <a:rPr lang="en-US" sz="1100" dirty="0" err="1"/>
              <a:t>untuk</a:t>
            </a:r>
            <a:r>
              <a:rPr lang="en-US" sz="1100" dirty="0"/>
              <a:t> </a:t>
            </a:r>
            <a:r>
              <a:rPr lang="en-US" sz="1100" dirty="0" err="1"/>
              <a:t>memformat</a:t>
            </a:r>
            <a:r>
              <a:rPr lang="en-US" sz="1100" dirty="0"/>
              <a:t> </a:t>
            </a:r>
            <a:r>
              <a:rPr lang="en-US" sz="1100" dirty="0" err="1"/>
              <a:t>tampilan</a:t>
            </a:r>
            <a:r>
              <a:rPr lang="en-US" sz="1100" dirty="0"/>
              <a:t> </a:t>
            </a:r>
            <a:r>
              <a:rPr lang="en-US" sz="1100" dirty="0" err="1"/>
              <a:t>teks</a:t>
            </a:r>
            <a:r>
              <a:rPr lang="en-US" sz="1100" dirty="0"/>
              <a:t>. Jika </a:t>
            </a:r>
            <a:r>
              <a:rPr lang="en-US" sz="1100" dirty="0" err="1"/>
              <a:t>kita</a:t>
            </a:r>
            <a:r>
              <a:rPr lang="en-US" sz="1100" dirty="0"/>
              <a:t> </a:t>
            </a:r>
            <a:r>
              <a:rPr lang="en-US" sz="1100" dirty="0" err="1"/>
              <a:t>memiliki</a:t>
            </a:r>
            <a:r>
              <a:rPr lang="en-US" sz="1100" dirty="0"/>
              <a:t> </a:t>
            </a:r>
            <a:r>
              <a:rPr lang="en-US" sz="1100" dirty="0" err="1"/>
              <a:t>sebuah</a:t>
            </a:r>
            <a:r>
              <a:rPr lang="en-US" sz="1100" dirty="0"/>
              <a:t> tulisan, </a:t>
            </a:r>
            <a:r>
              <a:rPr lang="en-US" sz="1100" dirty="0" err="1"/>
              <a:t>kita</a:t>
            </a:r>
            <a:r>
              <a:rPr lang="en-US" sz="1100" dirty="0"/>
              <a:t> </a:t>
            </a:r>
            <a:r>
              <a:rPr lang="en-US" sz="1100" dirty="0" err="1"/>
              <a:t>dapat</a:t>
            </a:r>
            <a:r>
              <a:rPr lang="en-US" sz="1100" dirty="0"/>
              <a:t> </a:t>
            </a:r>
            <a:r>
              <a:rPr lang="en-US" sz="1100" dirty="0" err="1"/>
              <a:t>memberikan</a:t>
            </a:r>
            <a:r>
              <a:rPr lang="en-US" sz="1100" dirty="0"/>
              <a:t> format </a:t>
            </a:r>
            <a:r>
              <a:rPr lang="en-US" sz="1100" dirty="0" err="1"/>
              <a:t>tertentu</a:t>
            </a:r>
            <a:r>
              <a:rPr lang="en-US" sz="1100" dirty="0"/>
              <a:t> </a:t>
            </a:r>
            <a:r>
              <a:rPr lang="en-US" sz="1100" dirty="0" err="1"/>
              <a:t>seperti</a:t>
            </a:r>
            <a:r>
              <a:rPr lang="en-US" sz="1100" dirty="0"/>
              <a:t> </a:t>
            </a:r>
            <a:r>
              <a:rPr lang="en-US" sz="1100" dirty="0" err="1"/>
              <a:t>memberikan</a:t>
            </a:r>
            <a:r>
              <a:rPr lang="en-US" sz="1100" dirty="0"/>
              <a:t> </a:t>
            </a:r>
            <a:r>
              <a:rPr lang="en-US" sz="1100" dirty="0" err="1"/>
              <a:t>efek</a:t>
            </a:r>
            <a:r>
              <a:rPr lang="en-US" sz="1100" dirty="0"/>
              <a:t> font yang </a:t>
            </a:r>
            <a:r>
              <a:rPr lang="en-US" sz="1100" dirty="0" err="1"/>
              <a:t>lebih</a:t>
            </a:r>
            <a:r>
              <a:rPr lang="en-US" sz="1100" dirty="0"/>
              <a:t> </a:t>
            </a:r>
            <a:r>
              <a:rPr lang="en-US" sz="1100" dirty="0" err="1"/>
              <a:t>besar</a:t>
            </a:r>
            <a:r>
              <a:rPr lang="en-US" sz="1100" dirty="0"/>
              <a:t>, </a:t>
            </a:r>
            <a:r>
              <a:rPr lang="en-US" sz="1100" dirty="0" err="1"/>
              <a:t>menampilkannya</a:t>
            </a:r>
            <a:r>
              <a:rPr lang="en-US" sz="1100" dirty="0"/>
              <a:t> </a:t>
            </a:r>
            <a:r>
              <a:rPr lang="en-US" sz="1100" dirty="0" err="1"/>
              <a:t>dengan</a:t>
            </a:r>
            <a:r>
              <a:rPr lang="en-US" sz="1100" dirty="0"/>
              <a:t> </a:t>
            </a:r>
            <a:r>
              <a:rPr lang="en-US" sz="1100" dirty="0" err="1"/>
              <a:t>lebih</a:t>
            </a:r>
            <a:r>
              <a:rPr lang="en-US" sz="1100" dirty="0"/>
              <a:t> </a:t>
            </a:r>
            <a:r>
              <a:rPr lang="en-US" sz="1100" dirty="0" err="1"/>
              <a:t>tebal</a:t>
            </a:r>
            <a:r>
              <a:rPr lang="en-US" sz="1100" dirty="0"/>
              <a:t>, </a:t>
            </a:r>
            <a:r>
              <a:rPr lang="en-US" sz="1100" dirty="0" err="1"/>
              <a:t>membuatnya</a:t>
            </a:r>
            <a:r>
              <a:rPr lang="en-US" sz="1100" dirty="0"/>
              <a:t> </a:t>
            </a:r>
            <a:r>
              <a:rPr lang="en-US" sz="1100" dirty="0" err="1"/>
              <a:t>menjadi</a:t>
            </a:r>
            <a:r>
              <a:rPr lang="en-US" sz="1100" dirty="0"/>
              <a:t> </a:t>
            </a:r>
            <a:r>
              <a:rPr lang="en-US" sz="1100" dirty="0" err="1"/>
              <a:t>sebuah</a:t>
            </a:r>
            <a:r>
              <a:rPr lang="en-US" sz="1100" dirty="0"/>
              <a:t> link, </a:t>
            </a:r>
            <a:r>
              <a:rPr lang="en-US" sz="1100" dirty="0" err="1"/>
              <a:t>hingga</a:t>
            </a:r>
            <a:r>
              <a:rPr lang="en-US" sz="1100" dirty="0"/>
              <a:t> </a:t>
            </a:r>
            <a:r>
              <a:rPr lang="en-US" sz="1100" dirty="0" err="1"/>
              <a:t>menampilkannya</a:t>
            </a:r>
            <a:r>
              <a:rPr lang="en-US" sz="1100" dirty="0"/>
              <a:t> </a:t>
            </a:r>
            <a:r>
              <a:rPr lang="en-US" sz="1100" dirty="0" err="1"/>
              <a:t>dalam</a:t>
            </a:r>
            <a:r>
              <a:rPr lang="en-US" sz="1100" dirty="0"/>
              <a:t> </a:t>
            </a:r>
            <a:r>
              <a:rPr lang="en-US" sz="1100" dirty="0" err="1"/>
              <a:t>bentuk</a:t>
            </a:r>
            <a:r>
              <a:rPr lang="en-US" sz="1100" dirty="0"/>
              <a:t> table.  </a:t>
            </a:r>
            <a:r>
              <a:rPr lang="en-US" sz="1100" dirty="0" err="1"/>
              <a:t>Dengan</a:t>
            </a:r>
            <a:r>
              <a:rPr lang="en-US" sz="1100" dirty="0"/>
              <a:t> markdown </a:t>
            </a:r>
            <a:r>
              <a:rPr lang="en-US" sz="1100" dirty="0" err="1"/>
              <a:t>kita</a:t>
            </a:r>
            <a:r>
              <a:rPr lang="en-US" sz="1100" dirty="0"/>
              <a:t> juga </a:t>
            </a:r>
            <a:r>
              <a:rPr lang="en-US" sz="1100" dirty="0" err="1"/>
              <a:t>dapat</a:t>
            </a:r>
            <a:r>
              <a:rPr lang="en-US" sz="1100" dirty="0"/>
              <a:t> </a:t>
            </a:r>
            <a:r>
              <a:rPr lang="en-US" sz="1100" dirty="0" err="1"/>
              <a:t>menampilkan</a:t>
            </a:r>
            <a:r>
              <a:rPr lang="en-US" sz="1100" dirty="0"/>
              <a:t> </a:t>
            </a:r>
            <a:r>
              <a:rPr lang="en-US" sz="1100" dirty="0" err="1"/>
              <a:t>gambar</a:t>
            </a:r>
            <a:r>
              <a:rPr lang="en-US" sz="1100" dirty="0"/>
              <a:t> dan video.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p:txBody>
      </p:sp>
    </p:spTree>
    <p:extLst>
      <p:ext uri="{BB962C8B-B14F-4D97-AF65-F5344CB8AC3E}">
        <p14:creationId xmlns:p14="http://schemas.microsoft.com/office/powerpoint/2010/main" val="357662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a3063232f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a3063232f1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en-ID" sz="1400" b="0" i="0" u="none" strike="noStrike" dirty="0">
                <a:solidFill>
                  <a:srgbClr val="000000"/>
                </a:solidFill>
                <a:effectLst/>
                <a:latin typeface="Arial" panose="020B0604020202020204" pitchFamily="34" charset="0"/>
              </a:rPr>
              <a:t>Materi2 </a:t>
            </a:r>
            <a:r>
              <a:rPr lang="en-US" sz="1400" dirty="0"/>
              <a:t>yang </a:t>
            </a:r>
            <a:r>
              <a:rPr lang="en-US" sz="1400" dirty="0" err="1"/>
              <a:t>akan</a:t>
            </a:r>
            <a:r>
              <a:rPr lang="en-US" sz="1400" dirty="0"/>
              <a:t> </a:t>
            </a:r>
            <a:r>
              <a:rPr lang="en-US" sz="1400" dirty="0" err="1"/>
              <a:t>kita</a:t>
            </a:r>
            <a:r>
              <a:rPr lang="en-US" sz="1400" dirty="0"/>
              <a:t> </a:t>
            </a:r>
            <a:r>
              <a:rPr lang="en-US" sz="1400" dirty="0" err="1"/>
              <a:t>bahas</a:t>
            </a:r>
            <a:r>
              <a:rPr lang="en-US" sz="1400" dirty="0"/>
              <a:t> pada session kali </a:t>
            </a:r>
            <a:r>
              <a:rPr lang="en-US" sz="1400" dirty="0" err="1"/>
              <a:t>ini</a:t>
            </a:r>
            <a:r>
              <a:rPr lang="en-US" sz="1400" dirty="0"/>
              <a:t> </a:t>
            </a:r>
            <a:r>
              <a:rPr lang="en-US" sz="1400" dirty="0" err="1"/>
              <a:t>dimulai</a:t>
            </a:r>
            <a:r>
              <a:rPr lang="en-US" sz="1400" dirty="0"/>
              <a:t> </a:t>
            </a:r>
            <a:r>
              <a:rPr lang="en-US" sz="1400" dirty="0" err="1"/>
              <a:t>dari</a:t>
            </a:r>
            <a:r>
              <a:rPr lang="en-US" sz="1400" dirty="0"/>
              <a:t> </a:t>
            </a:r>
            <a:r>
              <a:rPr lang="en-US" sz="1400" dirty="0" err="1"/>
              <a:t>membahas</a:t>
            </a:r>
            <a:r>
              <a:rPr lang="en-US" sz="1400" dirty="0"/>
              <a:t> </a:t>
            </a:r>
            <a:r>
              <a:rPr lang="en-US" sz="1400" dirty="0" err="1"/>
              <a:t>apa</a:t>
            </a:r>
            <a:r>
              <a:rPr lang="en-US" sz="1400" dirty="0"/>
              <a:t> </a:t>
            </a:r>
            <a:r>
              <a:rPr lang="en-US" sz="1400" dirty="0" err="1"/>
              <a:t>itu</a:t>
            </a:r>
            <a:r>
              <a:rPr lang="en-US" sz="1400" dirty="0"/>
              <a:t> </a:t>
            </a:r>
            <a:r>
              <a:rPr lang="en-US" sz="1400" dirty="0" err="1"/>
              <a:t>Github</a:t>
            </a:r>
            <a:r>
              <a:rPr lang="en-US" sz="1400" dirty="0"/>
              <a:t>. </a:t>
            </a:r>
            <a:r>
              <a:rPr lang="en-US" sz="1400" dirty="0" err="1"/>
              <a:t>Kemudian</a:t>
            </a:r>
            <a:r>
              <a:rPr lang="en-US" sz="1400" dirty="0"/>
              <a:t> </a:t>
            </a:r>
            <a:r>
              <a:rPr lang="en-US" sz="1400" dirty="0" err="1"/>
              <a:t>sampai</a:t>
            </a:r>
            <a:r>
              <a:rPr lang="en-US" sz="1400" dirty="0"/>
              <a:t> </a:t>
            </a:r>
            <a:r>
              <a:rPr lang="en-US" sz="1400" dirty="0" err="1"/>
              <a:t>kebagaimana</a:t>
            </a:r>
            <a:r>
              <a:rPr lang="en-US" sz="1400" dirty="0"/>
              <a:t> </a:t>
            </a:r>
            <a:r>
              <a:rPr lang="en-US" sz="1400" dirty="0" err="1"/>
              <a:t>cara</a:t>
            </a:r>
            <a:r>
              <a:rPr lang="en-US" sz="1400" dirty="0"/>
              <a:t> </a:t>
            </a:r>
            <a:r>
              <a:rPr lang="en-US" sz="1400" dirty="0" err="1"/>
              <a:t>menggunakan</a:t>
            </a:r>
            <a:r>
              <a:rPr lang="en-US" sz="1400" dirty="0"/>
              <a:t> </a:t>
            </a:r>
            <a:r>
              <a:rPr lang="en-US" sz="1400" dirty="0" err="1"/>
              <a:t>Github</a:t>
            </a:r>
            <a:r>
              <a:rPr lang="en-US" sz="1400" dirty="0"/>
              <a:t> </a:t>
            </a:r>
            <a:r>
              <a:rPr lang="en-US" sz="1400" dirty="0" err="1"/>
              <a:t>untuk</a:t>
            </a:r>
            <a:r>
              <a:rPr lang="en-US" sz="1400" dirty="0"/>
              <a:t> </a:t>
            </a:r>
            <a:r>
              <a:rPr lang="en-US" sz="1400" dirty="0" err="1"/>
              <a:t>kebutuhan</a:t>
            </a:r>
            <a:r>
              <a:rPr lang="en-US" sz="1400" dirty="0"/>
              <a:t> </a:t>
            </a:r>
            <a:r>
              <a:rPr lang="en-US" sz="1400" dirty="0" err="1"/>
              <a:t>membackup</a:t>
            </a:r>
            <a:r>
              <a:rPr lang="en-US" sz="1400" dirty="0"/>
              <a:t> project </a:t>
            </a:r>
            <a:r>
              <a:rPr lang="en-US" sz="1400" dirty="0" err="1"/>
              <a:t>kita</a:t>
            </a:r>
            <a:r>
              <a:rPr lang="en-US" sz="1400" dirty="0"/>
              <a:t> dan juga </a:t>
            </a:r>
            <a:r>
              <a:rPr lang="en-US" sz="1400" dirty="0" err="1"/>
              <a:t>untuk</a:t>
            </a:r>
            <a:r>
              <a:rPr lang="en-US" sz="1400" dirty="0"/>
              <a:t> </a:t>
            </a:r>
            <a:r>
              <a:rPr lang="en-US" sz="1400" dirty="0" err="1"/>
              <a:t>dapat</a:t>
            </a:r>
            <a:r>
              <a:rPr lang="en-US" sz="1400" dirty="0"/>
              <a:t> </a:t>
            </a:r>
            <a:r>
              <a:rPr lang="en-US" sz="1400" dirty="0" err="1"/>
              <a:t>berkolaborasi</a:t>
            </a:r>
            <a:r>
              <a:rPr lang="en-US" sz="1400" dirty="0"/>
              <a:t> </a:t>
            </a:r>
            <a:r>
              <a:rPr lang="en-US" sz="1400" dirty="0" err="1"/>
              <a:t>dengan</a:t>
            </a:r>
            <a:r>
              <a:rPr lang="en-US" sz="1400" dirty="0"/>
              <a:t> orang lain.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just" rtl="0">
              <a:lnSpc>
                <a:spcPct val="150000"/>
              </a:lnSpc>
              <a:spcBef>
                <a:spcPts val="0"/>
              </a:spcBef>
              <a:spcAft>
                <a:spcPts val="0"/>
              </a:spcAft>
              <a:buSzPts val="1100"/>
              <a:buNone/>
            </a:pPr>
            <a:r>
              <a:rPr lang="en-US" sz="1100" dirty="0" err="1"/>
              <a:t>Berikut</a:t>
            </a:r>
            <a:r>
              <a:rPr lang="en-US" sz="1100" dirty="0"/>
              <a:t> </a:t>
            </a:r>
            <a:r>
              <a:rPr lang="en-US" sz="1100" dirty="0" err="1"/>
              <a:t>beberapa</a:t>
            </a:r>
            <a:r>
              <a:rPr lang="en-US" sz="1100" dirty="0"/>
              <a:t> </a:t>
            </a:r>
            <a:r>
              <a:rPr lang="en-US" sz="1100" dirty="0" err="1"/>
              <a:t>alasan</a:t>
            </a:r>
            <a:r>
              <a:rPr lang="en-US" sz="1100" dirty="0"/>
              <a:t> </a:t>
            </a:r>
            <a:r>
              <a:rPr lang="en-US" sz="1100" dirty="0" err="1"/>
              <a:t>kenapa</a:t>
            </a:r>
            <a:r>
              <a:rPr lang="en-US" sz="1100" dirty="0"/>
              <a:t> </a:t>
            </a:r>
            <a:r>
              <a:rPr lang="en-US" sz="1100" dirty="0" err="1"/>
              <a:t>kita</a:t>
            </a:r>
            <a:r>
              <a:rPr lang="en-US" sz="1100" dirty="0"/>
              <a:t> </a:t>
            </a:r>
            <a:r>
              <a:rPr lang="en-US" sz="1100" dirty="0" err="1"/>
              <a:t>ingin</a:t>
            </a:r>
            <a:r>
              <a:rPr lang="en-US" sz="1100" dirty="0"/>
              <a:t> </a:t>
            </a:r>
            <a:r>
              <a:rPr lang="en-US" sz="1100" dirty="0" err="1"/>
              <a:t>menggunakan</a:t>
            </a:r>
            <a:r>
              <a:rPr lang="en-US" sz="1100" dirty="0"/>
              <a:t> markdown :</a:t>
            </a:r>
          </a:p>
          <a:p>
            <a:pPr marL="0" lvl="0" indent="0" algn="just" rtl="0">
              <a:lnSpc>
                <a:spcPct val="150000"/>
              </a:lnSpc>
              <a:spcBef>
                <a:spcPts val="0"/>
              </a:spcBef>
              <a:spcAft>
                <a:spcPts val="0"/>
              </a:spcAft>
              <a:buSzPts val="1100"/>
              <a:buNone/>
            </a:pPr>
            <a:r>
              <a:rPr lang="en-US" sz="1100" dirty="0"/>
              <a:t>Yang </a:t>
            </a:r>
            <a:r>
              <a:rPr lang="en-US" sz="1100" dirty="0" err="1"/>
              <a:t>pertama</a:t>
            </a:r>
            <a:r>
              <a:rPr lang="en-US" sz="1100" dirty="0"/>
              <a:t>, markdown </a:t>
            </a:r>
            <a:r>
              <a:rPr lang="en-US" sz="1100" dirty="0" err="1"/>
              <a:t>dapat</a:t>
            </a:r>
            <a:r>
              <a:rPr lang="en-US" sz="1100" dirty="0"/>
              <a:t> </a:t>
            </a:r>
            <a:r>
              <a:rPr lang="en-US" sz="1100" dirty="0" err="1"/>
              <a:t>digunakan</a:t>
            </a:r>
            <a:r>
              <a:rPr lang="en-US" sz="1100" dirty="0"/>
              <a:t> </a:t>
            </a:r>
            <a:r>
              <a:rPr lang="en-US" sz="1100" dirty="0" err="1"/>
              <a:t>untuk</a:t>
            </a:r>
            <a:r>
              <a:rPr lang="en-US" sz="1100" dirty="0"/>
              <a:t> </a:t>
            </a:r>
            <a:r>
              <a:rPr lang="en-US" sz="1100" dirty="0" err="1"/>
              <a:t>banyak</a:t>
            </a:r>
            <a:r>
              <a:rPr lang="en-US" sz="1100" dirty="0"/>
              <a:t> </a:t>
            </a:r>
            <a:r>
              <a:rPr lang="en-US" sz="1100" dirty="0" err="1"/>
              <a:t>hal</a:t>
            </a:r>
            <a:r>
              <a:rPr lang="en-US" sz="1100" dirty="0"/>
              <a:t>, </a:t>
            </a:r>
            <a:r>
              <a:rPr lang="en-US" sz="1100" dirty="0" err="1"/>
              <a:t>seperti</a:t>
            </a:r>
            <a:r>
              <a:rPr lang="en-US" sz="1100" dirty="0"/>
              <a:t> </a:t>
            </a:r>
            <a:r>
              <a:rPr lang="en-US" sz="1100" dirty="0" err="1"/>
              <a:t>menulis</a:t>
            </a:r>
            <a:r>
              <a:rPr lang="en-US" sz="1100" dirty="0"/>
              <a:t> </a:t>
            </a:r>
            <a:r>
              <a:rPr lang="en-US" sz="1100" dirty="0" err="1"/>
              <a:t>dokumen</a:t>
            </a:r>
            <a:r>
              <a:rPr lang="en-US" sz="1100" dirty="0"/>
              <a:t>, </a:t>
            </a:r>
            <a:r>
              <a:rPr lang="en-US" sz="1100" dirty="0" err="1"/>
              <a:t>membuat</a:t>
            </a:r>
            <a:r>
              <a:rPr lang="en-US" sz="1100" dirty="0"/>
              <a:t> </a:t>
            </a:r>
            <a:r>
              <a:rPr lang="en-US" sz="1100" dirty="0" err="1"/>
              <a:t>catatan</a:t>
            </a:r>
            <a:r>
              <a:rPr lang="en-US" sz="1100" dirty="0"/>
              <a:t>, </a:t>
            </a:r>
            <a:r>
              <a:rPr lang="en-US" sz="1100" dirty="0" err="1"/>
              <a:t>menulis</a:t>
            </a:r>
            <a:r>
              <a:rPr lang="en-US" sz="1100" dirty="0"/>
              <a:t> </a:t>
            </a:r>
            <a:r>
              <a:rPr lang="en-US" sz="1100" dirty="0" err="1"/>
              <a:t>buku</a:t>
            </a:r>
            <a:r>
              <a:rPr lang="en-US" sz="1100" dirty="0"/>
              <a:t>, </a:t>
            </a:r>
            <a:r>
              <a:rPr lang="en-US" sz="1100" dirty="0" err="1"/>
              <a:t>menggunakannya</a:t>
            </a:r>
            <a:r>
              <a:rPr lang="en-US" sz="1100" dirty="0"/>
              <a:t> </a:t>
            </a:r>
            <a:r>
              <a:rPr lang="en-US" sz="1100" dirty="0" err="1"/>
              <a:t>untuk</a:t>
            </a:r>
            <a:r>
              <a:rPr lang="en-US" sz="1100" dirty="0"/>
              <a:t> </a:t>
            </a:r>
            <a:r>
              <a:rPr lang="en-US" sz="1100" dirty="0" err="1"/>
              <a:t>membuat</a:t>
            </a:r>
            <a:r>
              <a:rPr lang="en-US" sz="1100" dirty="0"/>
              <a:t> </a:t>
            </a:r>
            <a:r>
              <a:rPr lang="en-US" sz="1100" dirty="0" err="1"/>
              <a:t>bahan</a:t>
            </a:r>
            <a:r>
              <a:rPr lang="en-US" sz="1100" dirty="0"/>
              <a:t> </a:t>
            </a:r>
            <a:r>
              <a:rPr lang="en-US" sz="1100" dirty="0" err="1"/>
              <a:t>presentasi</a:t>
            </a:r>
            <a:r>
              <a:rPr lang="en-US" sz="1100" dirty="0"/>
              <a:t>, </a:t>
            </a:r>
            <a:r>
              <a:rPr lang="en-US" sz="1100" dirty="0" err="1"/>
              <a:t>memformat</a:t>
            </a:r>
            <a:r>
              <a:rPr lang="en-US" sz="1100" dirty="0"/>
              <a:t> tulisan </a:t>
            </a:r>
            <a:r>
              <a:rPr lang="en-US" sz="1100" dirty="0" err="1"/>
              <a:t>untuk</a:t>
            </a:r>
            <a:r>
              <a:rPr lang="en-US" sz="1100" dirty="0"/>
              <a:t> </a:t>
            </a:r>
            <a:r>
              <a:rPr lang="en-US" sz="1100" dirty="0" err="1"/>
              <a:t>dikirim</a:t>
            </a:r>
            <a:r>
              <a:rPr lang="en-US" sz="1100" dirty="0"/>
              <a:t> email, dan juga </a:t>
            </a:r>
            <a:r>
              <a:rPr lang="en-US" sz="1100" dirty="0" err="1"/>
              <a:t>membuat</a:t>
            </a:r>
            <a:r>
              <a:rPr lang="en-US" sz="1100" dirty="0"/>
              <a:t> </a:t>
            </a:r>
            <a:r>
              <a:rPr lang="en-US" sz="1100" dirty="0" err="1"/>
              <a:t>teknikal</a:t>
            </a:r>
            <a:r>
              <a:rPr lang="en-US" sz="1100" dirty="0"/>
              <a:t> </a:t>
            </a:r>
            <a:r>
              <a:rPr lang="en-US" sz="1100" dirty="0" err="1"/>
              <a:t>dokumen</a:t>
            </a:r>
            <a:r>
              <a:rPr lang="en-US" sz="1100" dirty="0"/>
              <a:t>.</a:t>
            </a:r>
          </a:p>
          <a:p>
            <a:pPr marL="158750" indent="0">
              <a:buNone/>
            </a:pPr>
            <a:endParaRPr lang="en-ID" dirty="0"/>
          </a:p>
        </p:txBody>
      </p:sp>
    </p:spTree>
    <p:extLst>
      <p:ext uri="{BB962C8B-B14F-4D97-AF65-F5344CB8AC3E}">
        <p14:creationId xmlns:p14="http://schemas.microsoft.com/office/powerpoint/2010/main" val="1274446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b23bfc37b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b23bfc37bf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100"/>
              <a:buNone/>
            </a:pPr>
            <a:r>
              <a:rPr lang="en-US" sz="1400"/>
              <a:t>Yang kedua, markdown bersifat portable. Kemungkinan besar, kita pasti pernah menulis dokumen menggunakan microsoft word. Ekstensi file yang dihasilkan dapat berbentuk .doc maupun .docx. Kedua file ini jika kita buka dengan aplikasi selain microsoft word, libre office misalnya, besar kemungkinan format tulisan yang sudah kita buat akan menjadi berantakan. Walaupun Libre Office mampu membuka dan membaca file dengan ekstensi .doc atau .docx, Libre Office tidak dapat menampilkannya dengan sempurna. Ini menunjukkan bahwa file .doc dan .docx ini hanya tergantung dengan aplikasi microsoft word. </a:t>
            </a:r>
            <a:endParaRPr sz="1400"/>
          </a:p>
          <a:p>
            <a:pPr marL="0" lvl="0" indent="0" algn="just" rtl="0">
              <a:lnSpc>
                <a:spcPct val="150000"/>
              </a:lnSpc>
              <a:spcBef>
                <a:spcPts val="0"/>
              </a:spcBef>
              <a:spcAft>
                <a:spcPts val="0"/>
              </a:spcAft>
              <a:buSzPts val="1100"/>
              <a:buNone/>
            </a:pPr>
            <a:endParaRPr sz="1400"/>
          </a:p>
          <a:p>
            <a:pPr marL="0" lvl="0" indent="0" algn="just" rtl="0">
              <a:lnSpc>
                <a:spcPct val="150000"/>
              </a:lnSpc>
              <a:spcBef>
                <a:spcPts val="0"/>
              </a:spcBef>
              <a:spcAft>
                <a:spcPts val="0"/>
              </a:spcAft>
              <a:buSzPts val="1100"/>
              <a:buNone/>
            </a:pPr>
            <a:r>
              <a:rPr lang="en-US" sz="1400"/>
              <a:t>Berbeda dengan file markdown yang tetap menampilkan format yang benar walaupun menggunakan aplikasi yang berbeda, sehingga kita tidak perlu panik jika harus mengganti aplikasi yang digunakan.</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6d69dbd8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96d69dbd83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100"/>
              <a:buNone/>
            </a:pPr>
            <a:r>
              <a:rPr lang="en-US" sz="1400" dirty="0"/>
              <a:t>Ok </a:t>
            </a:r>
            <a:r>
              <a:rPr lang="en-US" sz="1400" dirty="0" err="1"/>
              <a:t>jadi</a:t>
            </a:r>
            <a:r>
              <a:rPr lang="en-US" sz="1400" dirty="0"/>
              <a:t> </a:t>
            </a:r>
            <a:r>
              <a:rPr lang="en-US" sz="1400" dirty="0" err="1"/>
              <a:t>selama</a:t>
            </a:r>
            <a:r>
              <a:rPr lang="en-US" sz="1400" dirty="0"/>
              <a:t> </a:t>
            </a:r>
            <a:r>
              <a:rPr lang="en-US" sz="1400" dirty="0" err="1"/>
              <a:t>ini</a:t>
            </a:r>
            <a:r>
              <a:rPr lang="en-US" sz="1400" dirty="0"/>
              <a:t>, </a:t>
            </a:r>
            <a:r>
              <a:rPr lang="en-US" sz="1400" dirty="0" err="1"/>
              <a:t>kita</a:t>
            </a:r>
            <a:r>
              <a:rPr lang="en-US" sz="1400" dirty="0"/>
              <a:t> </a:t>
            </a:r>
            <a:r>
              <a:rPr lang="en-US" sz="1400" dirty="0" err="1"/>
              <a:t>hanya</a:t>
            </a:r>
            <a:r>
              <a:rPr lang="en-US" sz="1400" dirty="0"/>
              <a:t> </a:t>
            </a:r>
            <a:r>
              <a:rPr lang="en-US" sz="1400" dirty="0" err="1"/>
              <a:t>menggunakan</a:t>
            </a:r>
            <a:r>
              <a:rPr lang="en-US" sz="1400" dirty="0"/>
              <a:t> git </a:t>
            </a:r>
            <a:r>
              <a:rPr lang="en-US" sz="1400" dirty="0" err="1"/>
              <a:t>untuk</a:t>
            </a:r>
            <a:r>
              <a:rPr lang="en-US" sz="1400" dirty="0"/>
              <a:t> </a:t>
            </a:r>
            <a:r>
              <a:rPr lang="en-US" sz="1400" dirty="0" err="1"/>
              <a:t>menyimpan</a:t>
            </a:r>
            <a:r>
              <a:rPr lang="en-US" sz="1400" dirty="0"/>
              <a:t> </a:t>
            </a:r>
            <a:r>
              <a:rPr lang="en-US" sz="1400" dirty="0" err="1"/>
              <a:t>hasil</a:t>
            </a:r>
            <a:r>
              <a:rPr lang="en-US" sz="1400" dirty="0"/>
              <a:t> commit yang </a:t>
            </a:r>
            <a:r>
              <a:rPr lang="en-US" sz="1400" dirty="0" err="1"/>
              <a:t>kita</a:t>
            </a:r>
            <a:r>
              <a:rPr lang="en-US" sz="1400" dirty="0"/>
              <a:t> </a:t>
            </a:r>
            <a:r>
              <a:rPr lang="en-US" sz="1400" dirty="0" err="1"/>
              <a:t>buat</a:t>
            </a:r>
            <a:r>
              <a:rPr lang="en-US" sz="1400" dirty="0"/>
              <a:t> pada localhost </a:t>
            </a:r>
            <a:r>
              <a:rPr lang="en-US" sz="1400" dirty="0" err="1"/>
              <a:t>saja</a:t>
            </a:r>
            <a:r>
              <a:rPr lang="en-US" sz="1400" dirty="0"/>
              <a:t>, yang </a:t>
            </a:r>
            <a:r>
              <a:rPr lang="en-US" sz="1400" dirty="0" err="1"/>
              <a:t>artinya</a:t>
            </a:r>
            <a:r>
              <a:rPr lang="en-US" sz="1400" dirty="0"/>
              <a:t> </a:t>
            </a:r>
            <a:r>
              <a:rPr lang="en-US" sz="1400" dirty="0" err="1"/>
              <a:t>adalah</a:t>
            </a:r>
            <a:r>
              <a:rPr lang="en-US" sz="1400" dirty="0"/>
              <a:t> git repository yang </a:t>
            </a:r>
            <a:r>
              <a:rPr lang="en-US" sz="1400" dirty="0" err="1"/>
              <a:t>kita</a:t>
            </a:r>
            <a:r>
              <a:rPr lang="en-US" sz="1400" dirty="0"/>
              <a:t> </a:t>
            </a:r>
            <a:r>
              <a:rPr lang="en-US" sz="1400" dirty="0" err="1"/>
              <a:t>buat</a:t>
            </a:r>
            <a:r>
              <a:rPr lang="en-US" sz="1400" dirty="0"/>
              <a:t>, </a:t>
            </a:r>
            <a:r>
              <a:rPr lang="en-US" sz="1400" dirty="0" err="1"/>
              <a:t>hanya</a:t>
            </a:r>
            <a:r>
              <a:rPr lang="en-US" sz="1400" dirty="0"/>
              <a:t> </a:t>
            </a:r>
            <a:r>
              <a:rPr lang="en-US" sz="1400" dirty="0" err="1"/>
              <a:t>terdapat</a:t>
            </a:r>
            <a:r>
              <a:rPr lang="en-US" sz="1400" dirty="0"/>
              <a:t> pada </a:t>
            </a:r>
            <a:r>
              <a:rPr lang="en-US" sz="1400" dirty="0" err="1"/>
              <a:t>komputer</a:t>
            </a:r>
            <a:r>
              <a:rPr lang="en-US" sz="1400" dirty="0"/>
              <a:t> yang </a:t>
            </a:r>
            <a:r>
              <a:rPr lang="en-US" sz="1400" dirty="0" err="1"/>
              <a:t>kita</a:t>
            </a:r>
            <a:r>
              <a:rPr lang="en-US" sz="1400" dirty="0"/>
              <a:t> </a:t>
            </a:r>
            <a:r>
              <a:rPr lang="en-US" sz="1400" dirty="0" err="1"/>
              <a:t>gunakan</a:t>
            </a:r>
            <a:r>
              <a:rPr lang="en-US" sz="1400" dirty="0"/>
              <a:t>. </a:t>
            </a:r>
          </a:p>
          <a:p>
            <a:pPr marL="0" lvl="0" indent="0" algn="just" rtl="0">
              <a:lnSpc>
                <a:spcPct val="150000"/>
              </a:lnSpc>
              <a:spcBef>
                <a:spcPts val="0"/>
              </a:spcBef>
              <a:spcAft>
                <a:spcPts val="0"/>
              </a:spcAft>
              <a:buSzPts val="1100"/>
              <a:buNone/>
            </a:pPr>
            <a:endParaRPr lang="en-US" sz="1400" dirty="0"/>
          </a:p>
          <a:p>
            <a:pPr marL="0" lvl="0" indent="0" algn="just" rtl="0">
              <a:lnSpc>
                <a:spcPct val="150000"/>
              </a:lnSpc>
              <a:spcBef>
                <a:spcPts val="0"/>
              </a:spcBef>
              <a:spcAft>
                <a:spcPts val="0"/>
              </a:spcAft>
              <a:buSzPts val="1100"/>
              <a:buNone/>
            </a:pPr>
            <a:r>
              <a:rPr lang="en-US" sz="1400" dirty="0"/>
              <a:t>Jika </a:t>
            </a:r>
            <a:r>
              <a:rPr lang="en-US" sz="1400" dirty="0" err="1"/>
              <a:t>kita</a:t>
            </a:r>
            <a:r>
              <a:rPr lang="en-US" sz="1400" dirty="0"/>
              <a:t> </a:t>
            </a:r>
            <a:r>
              <a:rPr lang="en-US" sz="1400" dirty="0" err="1"/>
              <a:t>ingin</a:t>
            </a:r>
            <a:r>
              <a:rPr lang="en-US" sz="1400" dirty="0"/>
              <a:t> </a:t>
            </a:r>
            <a:r>
              <a:rPr lang="en-US" sz="1400" dirty="0" err="1"/>
              <a:t>mengerjakannya</a:t>
            </a:r>
            <a:r>
              <a:rPr lang="en-US" sz="1400" dirty="0"/>
              <a:t> pada </a:t>
            </a:r>
            <a:r>
              <a:rPr lang="en-US" sz="1400" dirty="0" err="1"/>
              <a:t>komputer</a:t>
            </a:r>
            <a:r>
              <a:rPr lang="en-US" sz="1400" dirty="0"/>
              <a:t> lain, </a:t>
            </a:r>
            <a:r>
              <a:rPr lang="en-US" sz="1400" dirty="0" err="1"/>
              <a:t>kita</a:t>
            </a:r>
            <a:r>
              <a:rPr lang="en-US" sz="1400" dirty="0"/>
              <a:t> </a:t>
            </a:r>
            <a:r>
              <a:rPr lang="en-US" sz="1400" dirty="0" err="1"/>
              <a:t>perlu</a:t>
            </a:r>
            <a:r>
              <a:rPr lang="en-US" sz="1400" dirty="0"/>
              <a:t> </a:t>
            </a:r>
            <a:r>
              <a:rPr lang="en-US" sz="1400" dirty="0" err="1"/>
              <a:t>mengcopy</a:t>
            </a:r>
            <a:r>
              <a:rPr lang="en-US" sz="1400" dirty="0"/>
              <a:t> folder </a:t>
            </a:r>
            <a:r>
              <a:rPr lang="en-US" sz="1400" dirty="0" err="1"/>
              <a:t>projectnya</a:t>
            </a:r>
            <a:r>
              <a:rPr lang="en-US" sz="1400" dirty="0"/>
              <a:t> </a:t>
            </a:r>
            <a:r>
              <a:rPr lang="en-US" sz="1400" dirty="0" err="1"/>
              <a:t>dari</a:t>
            </a:r>
            <a:r>
              <a:rPr lang="en-US" sz="1400" dirty="0"/>
              <a:t> </a:t>
            </a:r>
            <a:r>
              <a:rPr lang="en-US" sz="1400" dirty="0" err="1"/>
              <a:t>komputer</a:t>
            </a:r>
            <a:r>
              <a:rPr lang="en-US" sz="1400" dirty="0"/>
              <a:t> </a:t>
            </a:r>
            <a:r>
              <a:rPr lang="en-US" sz="1400" dirty="0" err="1"/>
              <a:t>tempat</a:t>
            </a:r>
            <a:r>
              <a:rPr lang="en-US" sz="1400" dirty="0"/>
              <a:t> </a:t>
            </a:r>
            <a:r>
              <a:rPr lang="en-US" sz="1400" dirty="0" err="1"/>
              <a:t>biasa</a:t>
            </a:r>
            <a:r>
              <a:rPr lang="en-US" sz="1400" dirty="0"/>
              <a:t> </a:t>
            </a:r>
            <a:r>
              <a:rPr lang="en-US" sz="1400" dirty="0" err="1"/>
              <a:t>kita</a:t>
            </a:r>
            <a:r>
              <a:rPr lang="en-US" sz="1400" dirty="0"/>
              <a:t> </a:t>
            </a:r>
            <a:r>
              <a:rPr lang="en-US" sz="1400" dirty="0" err="1"/>
              <a:t>bekerja</a:t>
            </a:r>
            <a:r>
              <a:rPr lang="en-US" sz="1400" dirty="0"/>
              <a:t> </a:t>
            </a:r>
            <a:r>
              <a:rPr lang="en-US" sz="1400" dirty="0" err="1"/>
              <a:t>ke</a:t>
            </a:r>
            <a:r>
              <a:rPr lang="en-US" sz="1400" dirty="0"/>
              <a:t> </a:t>
            </a:r>
            <a:r>
              <a:rPr lang="en-US" sz="1400" dirty="0" err="1"/>
              <a:t>komputer</a:t>
            </a:r>
            <a:r>
              <a:rPr lang="en-US" sz="1400" dirty="0"/>
              <a:t> yang lain </a:t>
            </a:r>
            <a:r>
              <a:rPr lang="en-US" sz="1400" dirty="0" err="1"/>
              <a:t>tersebut</a:t>
            </a:r>
            <a:r>
              <a:rPr lang="en-US" sz="1400" dirty="0"/>
              <a:t>. </a:t>
            </a:r>
          </a:p>
          <a:p>
            <a:pPr marL="0" lvl="0" indent="0" algn="just" rtl="0">
              <a:lnSpc>
                <a:spcPct val="150000"/>
              </a:lnSpc>
              <a:spcBef>
                <a:spcPts val="0"/>
              </a:spcBef>
              <a:spcAft>
                <a:spcPts val="0"/>
              </a:spcAft>
              <a:buSzPts val="1100"/>
              <a:buNone/>
            </a:pPr>
            <a:endParaRPr lang="en-US" sz="1400" dirty="0"/>
          </a:p>
          <a:p>
            <a:pPr marL="0" lvl="0" indent="0" algn="just" rtl="0">
              <a:lnSpc>
                <a:spcPct val="150000"/>
              </a:lnSpc>
              <a:spcBef>
                <a:spcPts val="0"/>
              </a:spcBef>
              <a:spcAft>
                <a:spcPts val="0"/>
              </a:spcAft>
              <a:buSzPts val="1100"/>
              <a:buNone/>
            </a:pPr>
            <a:r>
              <a:rPr lang="en-US" sz="1400" dirty="0" err="1"/>
              <a:t>Kemudian</a:t>
            </a:r>
            <a:r>
              <a:rPr lang="en-US" sz="1400" dirty="0"/>
              <a:t> </a:t>
            </a:r>
            <a:r>
              <a:rPr lang="en-US" sz="1400" dirty="0" err="1"/>
              <a:t>kalau</a:t>
            </a:r>
            <a:r>
              <a:rPr lang="en-US" sz="1400" dirty="0"/>
              <a:t> </a:t>
            </a:r>
            <a:r>
              <a:rPr lang="en-US" sz="1400" dirty="0" err="1"/>
              <a:t>kita</a:t>
            </a:r>
            <a:r>
              <a:rPr lang="en-US" sz="1400" dirty="0"/>
              <a:t> </a:t>
            </a:r>
            <a:r>
              <a:rPr lang="en-US" sz="1400" dirty="0" err="1"/>
              <a:t>menggunakan</a:t>
            </a:r>
            <a:r>
              <a:rPr lang="en-US" sz="1400" dirty="0"/>
              <a:t> </a:t>
            </a:r>
            <a:r>
              <a:rPr lang="en-US" sz="1400" dirty="0" err="1"/>
              <a:t>cara</a:t>
            </a:r>
            <a:r>
              <a:rPr lang="en-US" sz="1400" dirty="0"/>
              <a:t> copy paste </a:t>
            </a:r>
            <a:r>
              <a:rPr lang="en-US" sz="1400" dirty="0" err="1"/>
              <a:t>menggunakan</a:t>
            </a:r>
            <a:r>
              <a:rPr lang="en-US" sz="1400" dirty="0"/>
              <a:t> </a:t>
            </a:r>
            <a:r>
              <a:rPr lang="en-US" sz="1400" dirty="0" err="1"/>
              <a:t>usb</a:t>
            </a:r>
            <a:r>
              <a:rPr lang="en-US" sz="1400" dirty="0"/>
              <a:t> </a:t>
            </a:r>
            <a:r>
              <a:rPr lang="en-US" sz="1400" dirty="0" err="1"/>
              <a:t>atau</a:t>
            </a:r>
            <a:r>
              <a:rPr lang="en-US" sz="1400" dirty="0"/>
              <a:t> </a:t>
            </a:r>
            <a:r>
              <a:rPr lang="en-US" sz="1400" dirty="0" err="1"/>
              <a:t>harddisk</a:t>
            </a:r>
            <a:r>
              <a:rPr lang="en-US" sz="1400" dirty="0"/>
              <a:t> external, </a:t>
            </a:r>
            <a:r>
              <a:rPr lang="en-US" sz="1400" dirty="0" err="1"/>
              <a:t>tentu</a:t>
            </a:r>
            <a:r>
              <a:rPr lang="en-US" sz="1400" dirty="0"/>
              <a:t> </a:t>
            </a:r>
            <a:r>
              <a:rPr lang="en-US" sz="1400" dirty="0" err="1"/>
              <a:t>cara</a:t>
            </a:r>
            <a:r>
              <a:rPr lang="en-US" sz="1400" dirty="0"/>
              <a:t> </a:t>
            </a:r>
            <a:r>
              <a:rPr lang="en-US" sz="1400" dirty="0" err="1"/>
              <a:t>ini</a:t>
            </a:r>
            <a:r>
              <a:rPr lang="en-US" sz="1400" dirty="0"/>
              <a:t> </a:t>
            </a:r>
            <a:r>
              <a:rPr lang="en-US" sz="1400" dirty="0" err="1"/>
              <a:t>bukanlah</a:t>
            </a:r>
            <a:r>
              <a:rPr lang="en-US" sz="1400" dirty="0"/>
              <a:t> </a:t>
            </a:r>
            <a:r>
              <a:rPr lang="en-US" sz="1400" dirty="0" err="1"/>
              <a:t>cara</a:t>
            </a:r>
            <a:r>
              <a:rPr lang="en-US" sz="1400" dirty="0"/>
              <a:t> yang </a:t>
            </a:r>
            <a:r>
              <a:rPr lang="en-US" sz="1400" dirty="0" err="1"/>
              <a:t>praktis</a:t>
            </a:r>
            <a:r>
              <a:rPr lang="en-US" sz="1400" dirty="0"/>
              <a:t> dan </a:t>
            </a:r>
            <a:r>
              <a:rPr lang="en-US" sz="1400" dirty="0" err="1"/>
              <a:t>efisien</a:t>
            </a:r>
            <a:r>
              <a:rPr lang="en-US" sz="1400" dirty="0"/>
              <a:t>.</a:t>
            </a:r>
          </a:p>
          <a:p>
            <a:pPr marL="0" lvl="0" indent="0" algn="just" rtl="0">
              <a:lnSpc>
                <a:spcPct val="150000"/>
              </a:lnSpc>
              <a:spcBef>
                <a:spcPts val="0"/>
              </a:spcBef>
              <a:spcAft>
                <a:spcPts val="0"/>
              </a:spcAft>
              <a:buSzPts val="1100"/>
              <a:buNone/>
            </a:pPr>
            <a:r>
              <a:rPr lang="en-US" sz="1400" dirty="0"/>
              <a:t> </a:t>
            </a:r>
          </a:p>
          <a:p>
            <a:pPr marL="0" lvl="0" indent="0" algn="just" rtl="0">
              <a:lnSpc>
                <a:spcPct val="150000"/>
              </a:lnSpc>
              <a:spcBef>
                <a:spcPts val="0"/>
              </a:spcBef>
              <a:spcAft>
                <a:spcPts val="0"/>
              </a:spcAft>
              <a:buSzPts val="1100"/>
              <a:buNone/>
            </a:pPr>
            <a:endParaRPr lang="en-US" sz="1400" dirty="0"/>
          </a:p>
          <a:p>
            <a:pPr marL="0" lvl="0" indent="0" algn="just" rtl="0">
              <a:lnSpc>
                <a:spcPct val="150000"/>
              </a:lnSpc>
              <a:spcBef>
                <a:spcPts val="0"/>
              </a:spcBef>
              <a:spcAft>
                <a:spcPts val="0"/>
              </a:spcAft>
              <a:buSzPts val="1100"/>
              <a:buNone/>
            </a:pPr>
            <a:endParaRPr lang="en-US" sz="1400" dirty="0"/>
          </a:p>
          <a:p>
            <a:pPr marL="0" lvl="0" indent="0" algn="just" rtl="0">
              <a:lnSpc>
                <a:spcPct val="150000"/>
              </a:lnSpc>
              <a:spcBef>
                <a:spcPts val="0"/>
              </a:spcBef>
              <a:spcAft>
                <a:spcPts val="0"/>
              </a:spcAft>
              <a:buSzPts val="1100"/>
              <a:buNone/>
            </a:pPr>
            <a:endParaRPr lang="en-ID" sz="1600" dirty="0"/>
          </a:p>
          <a:p>
            <a:pPr marL="0" lvl="0" indent="0" algn="just" rtl="0">
              <a:lnSpc>
                <a:spcPct val="150000"/>
              </a:lnSpc>
              <a:spcBef>
                <a:spcPts val="0"/>
              </a:spcBef>
              <a:spcAft>
                <a:spcPts val="0"/>
              </a:spcAft>
              <a:buSzPts val="1100"/>
              <a:buNone/>
            </a:pPr>
            <a:endParaRPr sz="14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6d69dbd8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96d69dbd83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100"/>
              <a:buNone/>
            </a:pPr>
            <a:r>
              <a:rPr lang="en-US" sz="1400" dirty="0"/>
              <a:t> Lalu </a:t>
            </a:r>
            <a:r>
              <a:rPr lang="en-US" sz="1400" dirty="0" err="1"/>
              <a:t>apa</a:t>
            </a:r>
            <a:r>
              <a:rPr lang="en-US" sz="1400" dirty="0"/>
              <a:t> yang </a:t>
            </a:r>
            <a:r>
              <a:rPr lang="en-US" sz="1400" dirty="0" err="1"/>
              <a:t>terjadi</a:t>
            </a:r>
            <a:r>
              <a:rPr lang="en-US" sz="1400" dirty="0"/>
              <a:t> </a:t>
            </a:r>
            <a:r>
              <a:rPr lang="en-US" sz="1400" dirty="0" err="1"/>
              <a:t>jika</a:t>
            </a:r>
            <a:r>
              <a:rPr lang="en-US" sz="1400" dirty="0"/>
              <a:t> </a:t>
            </a:r>
            <a:r>
              <a:rPr lang="en-US" sz="1400" dirty="0" err="1"/>
              <a:t>harddisk</a:t>
            </a:r>
            <a:r>
              <a:rPr lang="en-US" sz="1400" dirty="0"/>
              <a:t> pada </a:t>
            </a:r>
            <a:r>
              <a:rPr lang="en-US" sz="1400" dirty="0" err="1"/>
              <a:t>komputer</a:t>
            </a:r>
            <a:r>
              <a:rPr lang="en-US" sz="1400" dirty="0"/>
              <a:t> </a:t>
            </a:r>
            <a:r>
              <a:rPr lang="en-US" sz="1400" dirty="0" err="1"/>
              <a:t>kita</a:t>
            </a:r>
            <a:r>
              <a:rPr lang="en-US" sz="1400" dirty="0"/>
              <a:t> </a:t>
            </a:r>
            <a:r>
              <a:rPr lang="en-US" sz="1400" dirty="0" err="1"/>
              <a:t>rusak</a:t>
            </a:r>
            <a:r>
              <a:rPr lang="en-US" sz="1400" dirty="0"/>
              <a:t> dan </a:t>
            </a:r>
            <a:r>
              <a:rPr lang="en-US" sz="1400" dirty="0" err="1"/>
              <a:t>tidak</a:t>
            </a:r>
            <a:r>
              <a:rPr lang="en-US" sz="1400" dirty="0"/>
              <a:t> </a:t>
            </a:r>
            <a:r>
              <a:rPr lang="en-US" sz="1400" dirty="0" err="1"/>
              <a:t>dapat</a:t>
            </a:r>
            <a:r>
              <a:rPr lang="en-US" sz="1400" dirty="0"/>
              <a:t> </a:t>
            </a:r>
            <a:r>
              <a:rPr lang="en-US" sz="1400" dirty="0" err="1"/>
              <a:t>diperbaiki</a:t>
            </a:r>
            <a:r>
              <a:rPr lang="en-US" sz="1400" dirty="0"/>
              <a:t>? </a:t>
            </a:r>
            <a:r>
              <a:rPr lang="en-US" sz="1400" dirty="0" err="1"/>
              <a:t>Atau</a:t>
            </a:r>
            <a:r>
              <a:rPr lang="en-US" sz="1400" dirty="0"/>
              <a:t> juga </a:t>
            </a:r>
            <a:r>
              <a:rPr lang="en-US" sz="1400" dirty="0" err="1"/>
              <a:t>kalau</a:t>
            </a:r>
            <a:r>
              <a:rPr lang="en-US" sz="1400" dirty="0"/>
              <a:t> </a:t>
            </a:r>
            <a:r>
              <a:rPr lang="en-US" sz="1400" dirty="0" err="1"/>
              <a:t>komputer</a:t>
            </a:r>
            <a:r>
              <a:rPr lang="en-US" sz="1400" dirty="0"/>
              <a:t> </a:t>
            </a:r>
            <a:r>
              <a:rPr lang="en-US" sz="1400" dirty="0" err="1"/>
              <a:t>kita</a:t>
            </a:r>
            <a:r>
              <a:rPr lang="en-US" sz="1400" dirty="0"/>
              <a:t> </a:t>
            </a:r>
            <a:r>
              <a:rPr lang="en-US" sz="1400" dirty="0" err="1"/>
              <a:t>hilang</a:t>
            </a:r>
            <a:r>
              <a:rPr lang="en-US" sz="1400" dirty="0"/>
              <a:t>? </a:t>
            </a:r>
            <a:r>
              <a:rPr lang="en-US" sz="1400" dirty="0" err="1"/>
              <a:t>Tentu</a:t>
            </a:r>
            <a:r>
              <a:rPr lang="en-US" sz="1400" dirty="0"/>
              <a:t> </a:t>
            </a:r>
            <a:r>
              <a:rPr lang="en-US" sz="1400" dirty="0" err="1"/>
              <a:t>bila</a:t>
            </a:r>
            <a:r>
              <a:rPr lang="en-US" sz="1400" dirty="0"/>
              <a:t> </a:t>
            </a:r>
            <a:r>
              <a:rPr lang="en-US" sz="1400" dirty="0" err="1"/>
              <a:t>ini</a:t>
            </a:r>
            <a:r>
              <a:rPr lang="en-US" sz="1400" dirty="0"/>
              <a:t> </a:t>
            </a:r>
            <a:r>
              <a:rPr lang="en-US" sz="1400" dirty="0" err="1"/>
              <a:t>terjadi</a:t>
            </a:r>
            <a:r>
              <a:rPr lang="en-US" sz="1400" dirty="0"/>
              <a:t>, </a:t>
            </a:r>
            <a:r>
              <a:rPr lang="en-US" sz="1400" dirty="0" err="1"/>
              <a:t>semua</a:t>
            </a:r>
            <a:r>
              <a:rPr lang="en-US" sz="1400" dirty="0"/>
              <a:t> project yang </a:t>
            </a:r>
            <a:r>
              <a:rPr lang="en-US" sz="1400" dirty="0" err="1"/>
              <a:t>sedang</a:t>
            </a:r>
            <a:r>
              <a:rPr lang="en-US" sz="1400" dirty="0"/>
              <a:t> </a:t>
            </a:r>
            <a:r>
              <a:rPr lang="en-US" sz="1400" dirty="0" err="1"/>
              <a:t>kita</a:t>
            </a:r>
            <a:r>
              <a:rPr lang="en-US" sz="1400" dirty="0"/>
              <a:t> </a:t>
            </a:r>
            <a:r>
              <a:rPr lang="en-US" sz="1400" dirty="0" err="1"/>
              <a:t>kerjakan</a:t>
            </a:r>
            <a:r>
              <a:rPr lang="en-US" sz="1400" dirty="0"/>
              <a:t> </a:t>
            </a:r>
            <a:r>
              <a:rPr lang="en-US" sz="1400" dirty="0" err="1"/>
              <a:t>beserta</a:t>
            </a:r>
            <a:r>
              <a:rPr lang="en-US" sz="1400" dirty="0"/>
              <a:t> </a:t>
            </a:r>
            <a:r>
              <a:rPr lang="en-US" sz="1400" dirty="0" err="1"/>
              <a:t>dengan</a:t>
            </a:r>
            <a:r>
              <a:rPr lang="en-US" sz="1400" dirty="0"/>
              <a:t> history </a:t>
            </a:r>
            <a:r>
              <a:rPr lang="en-US" sz="1400" dirty="0" err="1"/>
              <a:t>commitnya</a:t>
            </a:r>
            <a:r>
              <a:rPr lang="en-US" sz="1400" dirty="0"/>
              <a:t> yang </a:t>
            </a:r>
            <a:r>
              <a:rPr lang="en-US" sz="1400" dirty="0" err="1"/>
              <a:t>tersimpan</a:t>
            </a:r>
            <a:r>
              <a:rPr lang="en-US" sz="1400" dirty="0"/>
              <a:t> pada </a:t>
            </a:r>
            <a:r>
              <a:rPr lang="en-US" sz="1400" dirty="0" err="1"/>
              <a:t>komputer</a:t>
            </a:r>
            <a:r>
              <a:rPr lang="en-US" sz="1400" dirty="0"/>
              <a:t> </a:t>
            </a:r>
            <a:r>
              <a:rPr lang="en-US" sz="1400" dirty="0" err="1"/>
              <a:t>tersebut</a:t>
            </a:r>
            <a:r>
              <a:rPr lang="en-US" sz="1400" dirty="0"/>
              <a:t> </a:t>
            </a:r>
            <a:r>
              <a:rPr lang="en-US" sz="1400" dirty="0" err="1"/>
              <a:t>akan</a:t>
            </a:r>
            <a:r>
              <a:rPr lang="en-US" sz="1400" dirty="0"/>
              <a:t> </a:t>
            </a:r>
            <a:r>
              <a:rPr lang="en-US" sz="1400" dirty="0" err="1"/>
              <a:t>hilang</a:t>
            </a:r>
            <a:r>
              <a:rPr lang="en-US" sz="1400" dirty="0"/>
              <a:t> juga.</a:t>
            </a:r>
          </a:p>
          <a:p>
            <a:pPr marL="0" lvl="0" indent="0" algn="just" rtl="0">
              <a:lnSpc>
                <a:spcPct val="150000"/>
              </a:lnSpc>
              <a:spcBef>
                <a:spcPts val="0"/>
              </a:spcBef>
              <a:spcAft>
                <a:spcPts val="0"/>
              </a:spcAft>
              <a:buSzPts val="1100"/>
              <a:buNone/>
            </a:pPr>
            <a:endParaRPr lang="en-US" sz="1400" dirty="0"/>
          </a:p>
          <a:p>
            <a:pPr marL="0" lvl="0" indent="0" algn="just" rtl="0">
              <a:lnSpc>
                <a:spcPct val="150000"/>
              </a:lnSpc>
              <a:spcBef>
                <a:spcPts val="0"/>
              </a:spcBef>
              <a:spcAft>
                <a:spcPts val="0"/>
              </a:spcAft>
              <a:buSzPts val="1100"/>
              <a:buNone/>
            </a:pPr>
            <a:endParaRPr lang="en-US" sz="1400" dirty="0"/>
          </a:p>
          <a:p>
            <a:pPr marL="0" lvl="0" indent="0" algn="just" rtl="0">
              <a:lnSpc>
                <a:spcPct val="150000"/>
              </a:lnSpc>
              <a:spcBef>
                <a:spcPts val="0"/>
              </a:spcBef>
              <a:spcAft>
                <a:spcPts val="0"/>
              </a:spcAft>
              <a:buSzPts val="1100"/>
              <a:buNone/>
            </a:pPr>
            <a:endParaRPr lang="en-US" sz="1400" dirty="0"/>
          </a:p>
          <a:p>
            <a:pPr marL="0" lvl="0" indent="0" algn="just" rtl="0">
              <a:lnSpc>
                <a:spcPct val="150000"/>
              </a:lnSpc>
              <a:spcBef>
                <a:spcPts val="0"/>
              </a:spcBef>
              <a:spcAft>
                <a:spcPts val="0"/>
              </a:spcAft>
              <a:buSzPts val="1100"/>
              <a:buNone/>
            </a:pPr>
            <a:endParaRPr lang="en-ID" sz="1600" dirty="0"/>
          </a:p>
          <a:p>
            <a:pPr marL="0" lvl="0" indent="0" algn="just" rtl="0">
              <a:lnSpc>
                <a:spcPct val="150000"/>
              </a:lnSpc>
              <a:spcBef>
                <a:spcPts val="0"/>
              </a:spcBef>
              <a:spcAft>
                <a:spcPts val="0"/>
              </a:spcAft>
              <a:buSzPts val="1100"/>
              <a:buNone/>
            </a:pPr>
            <a:endParaRPr sz="1400" dirty="0"/>
          </a:p>
        </p:txBody>
      </p:sp>
    </p:spTree>
    <p:extLst>
      <p:ext uri="{BB962C8B-B14F-4D97-AF65-F5344CB8AC3E}">
        <p14:creationId xmlns:p14="http://schemas.microsoft.com/office/powerpoint/2010/main" val="4275679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just" rtl="0">
              <a:lnSpc>
                <a:spcPct val="150000"/>
              </a:lnSpc>
              <a:spcBef>
                <a:spcPts val="0"/>
              </a:spcBef>
              <a:spcAft>
                <a:spcPts val="0"/>
              </a:spcAft>
              <a:buClr>
                <a:schemeClr val="dk1"/>
              </a:buClr>
              <a:buSzPts val="1100"/>
              <a:buFont typeface="Arial"/>
              <a:buNone/>
            </a:pPr>
            <a:r>
              <a:rPr lang="en-US" sz="1100" dirty="0"/>
              <a:t>Oleh </a:t>
            </a:r>
            <a:r>
              <a:rPr lang="en-US" sz="1100" dirty="0" err="1"/>
              <a:t>karena</a:t>
            </a:r>
            <a:r>
              <a:rPr lang="en-US" sz="1100" dirty="0"/>
              <a:t> </a:t>
            </a:r>
            <a:r>
              <a:rPr lang="en-US" sz="1100" dirty="0" err="1"/>
              <a:t>itu</a:t>
            </a:r>
            <a:r>
              <a:rPr lang="en-US" sz="1100" dirty="0"/>
              <a:t> </a:t>
            </a:r>
            <a:r>
              <a:rPr lang="en-US" sz="1100" dirty="0" err="1"/>
              <a:t>solusinya</a:t>
            </a:r>
            <a:r>
              <a:rPr lang="en-US" sz="1100" dirty="0"/>
              <a:t>, </a:t>
            </a:r>
            <a:r>
              <a:rPr lang="en-US" sz="1100" dirty="0" err="1"/>
              <a:t>adalah</a:t>
            </a:r>
            <a:r>
              <a:rPr lang="en-US" sz="1100" dirty="0"/>
              <a:t> </a:t>
            </a:r>
            <a:r>
              <a:rPr lang="en-US" sz="1100" dirty="0" err="1"/>
              <a:t>kita</a:t>
            </a:r>
            <a:r>
              <a:rPr lang="en-US" sz="1100" dirty="0"/>
              <a:t> </a:t>
            </a:r>
            <a:r>
              <a:rPr lang="en-US" sz="1100" dirty="0" err="1"/>
              <a:t>dapat</a:t>
            </a:r>
            <a:r>
              <a:rPr lang="en-US" sz="1100" dirty="0"/>
              <a:t> </a:t>
            </a:r>
            <a:r>
              <a:rPr lang="en-US" sz="1100" dirty="0" err="1"/>
              <a:t>membackup</a:t>
            </a:r>
            <a:r>
              <a:rPr lang="en-US" sz="1100" dirty="0"/>
              <a:t> </a:t>
            </a:r>
            <a:r>
              <a:rPr lang="en-US" sz="1100" dirty="0" err="1"/>
              <a:t>atau</a:t>
            </a:r>
            <a:r>
              <a:rPr lang="en-US" sz="1100" dirty="0"/>
              <a:t> </a:t>
            </a:r>
            <a:r>
              <a:rPr lang="en-US" sz="1100" dirty="0" err="1"/>
              <a:t>menyimpan</a:t>
            </a:r>
            <a:r>
              <a:rPr lang="en-US" sz="1100" dirty="0"/>
              <a:t> project </a:t>
            </a:r>
            <a:r>
              <a:rPr lang="en-US" sz="1100" dirty="0" err="1"/>
              <a:t>kita</a:t>
            </a:r>
            <a:r>
              <a:rPr lang="en-US" sz="1100" dirty="0"/>
              <a:t> di cloud </a:t>
            </a:r>
            <a:r>
              <a:rPr lang="en-US" sz="1100" dirty="0" err="1"/>
              <a:t>atau</a:t>
            </a:r>
            <a:r>
              <a:rPr lang="en-US" sz="1100" dirty="0"/>
              <a:t> </a:t>
            </a:r>
            <a:r>
              <a:rPr lang="en-US" sz="1100" dirty="0" err="1"/>
              <a:t>simplenya</a:t>
            </a:r>
            <a:r>
              <a:rPr lang="en-US" sz="1100" dirty="0"/>
              <a:t> </a:t>
            </a:r>
            <a:r>
              <a:rPr lang="en-US" sz="1100" dirty="0" err="1"/>
              <a:t>dikomputer</a:t>
            </a:r>
            <a:r>
              <a:rPr lang="en-US" sz="1100" dirty="0"/>
              <a:t> yang </a:t>
            </a:r>
            <a:r>
              <a:rPr lang="en-US" sz="1100" dirty="0" err="1"/>
              <a:t>terhubung</a:t>
            </a:r>
            <a:r>
              <a:rPr lang="en-US" sz="1100" dirty="0"/>
              <a:t> </a:t>
            </a:r>
            <a:r>
              <a:rPr lang="en-US" sz="1100" dirty="0" err="1"/>
              <a:t>dengan</a:t>
            </a:r>
            <a:r>
              <a:rPr lang="en-US" sz="1100" dirty="0"/>
              <a:t> internet dan </a:t>
            </a:r>
            <a:r>
              <a:rPr lang="en-US" sz="1100" dirty="0" err="1"/>
              <a:t>dimiliki</a:t>
            </a:r>
            <a:r>
              <a:rPr lang="en-US" sz="1100" dirty="0"/>
              <a:t> oleh provider yang </a:t>
            </a:r>
            <a:r>
              <a:rPr lang="en-US" sz="1100" dirty="0" err="1"/>
              <a:t>terpercaya</a:t>
            </a:r>
            <a:r>
              <a:rPr lang="en-US" sz="1100" dirty="0"/>
              <a:t>. </a:t>
            </a:r>
          </a:p>
          <a:p>
            <a:pPr marL="0" lvl="0" indent="0" algn="just" rtl="0">
              <a:lnSpc>
                <a:spcPct val="150000"/>
              </a:lnSpc>
              <a:spcBef>
                <a:spcPts val="0"/>
              </a:spcBef>
              <a:spcAft>
                <a:spcPts val="0"/>
              </a:spcAft>
              <a:buClr>
                <a:schemeClr val="dk1"/>
              </a:buClr>
              <a:buSzPts val="1100"/>
              <a:buFont typeface="Arial"/>
              <a:buNone/>
            </a:pPr>
            <a:endParaRPr lang="en-US" sz="1100" dirty="0"/>
          </a:p>
          <a:p>
            <a:pPr marL="0" lvl="0" indent="0" algn="just" rtl="0">
              <a:lnSpc>
                <a:spcPct val="150000"/>
              </a:lnSpc>
              <a:spcBef>
                <a:spcPts val="0"/>
              </a:spcBef>
              <a:spcAft>
                <a:spcPts val="0"/>
              </a:spcAft>
              <a:buClr>
                <a:schemeClr val="dk1"/>
              </a:buClr>
              <a:buSzPts val="1100"/>
              <a:buFont typeface="Arial"/>
              <a:buNone/>
            </a:pPr>
            <a:r>
              <a:rPr lang="en-US" sz="1100" dirty="0"/>
              <a:t>Di cloud </a:t>
            </a:r>
            <a:r>
              <a:rPr lang="en-US" sz="1100" dirty="0" err="1"/>
              <a:t>ada</a:t>
            </a:r>
            <a:r>
              <a:rPr lang="en-US" sz="1100" dirty="0"/>
              <a:t> </a:t>
            </a:r>
            <a:r>
              <a:rPr lang="en-US" sz="1100" dirty="0" err="1"/>
              <a:t>layanan</a:t>
            </a:r>
            <a:r>
              <a:rPr lang="en-US" sz="1100" dirty="0"/>
              <a:t> </a:t>
            </a:r>
            <a:r>
              <a:rPr lang="en-US" sz="1100" dirty="0" err="1"/>
              <a:t>khusus</a:t>
            </a:r>
            <a:r>
              <a:rPr lang="en-US" sz="1100" dirty="0"/>
              <a:t> </a:t>
            </a:r>
            <a:r>
              <a:rPr lang="en-US" sz="1100" dirty="0" err="1"/>
              <a:t>dengan</a:t>
            </a:r>
            <a:r>
              <a:rPr lang="en-US" sz="1100" dirty="0"/>
              <a:t> </a:t>
            </a:r>
            <a:r>
              <a:rPr lang="en-US" sz="1100" dirty="0" err="1"/>
              <a:t>fitur</a:t>
            </a:r>
            <a:r>
              <a:rPr lang="en-US" sz="1100" dirty="0"/>
              <a:t> yang </a:t>
            </a:r>
            <a:r>
              <a:rPr lang="en-US" sz="1100" dirty="0" err="1"/>
              <a:t>banyak</a:t>
            </a:r>
            <a:r>
              <a:rPr lang="en-US" sz="1100" dirty="0"/>
              <a:t> </a:t>
            </a:r>
            <a:r>
              <a:rPr lang="en-US" sz="1100" dirty="0" err="1"/>
              <a:t>untuk</a:t>
            </a:r>
            <a:r>
              <a:rPr lang="en-US" sz="1100" dirty="0"/>
              <a:t> </a:t>
            </a:r>
            <a:r>
              <a:rPr lang="en-US" sz="1100" dirty="0" err="1"/>
              <a:t>kebutuhan</a:t>
            </a:r>
            <a:r>
              <a:rPr lang="en-US" sz="1100" dirty="0"/>
              <a:t> </a:t>
            </a:r>
            <a:r>
              <a:rPr lang="en-US" sz="1100" dirty="0" err="1"/>
              <a:t>menyimpan</a:t>
            </a:r>
            <a:r>
              <a:rPr lang="en-US" sz="1100" dirty="0"/>
              <a:t> project </a:t>
            </a:r>
            <a:r>
              <a:rPr lang="en-US" sz="1100" dirty="0" err="1"/>
              <a:t>atau</a:t>
            </a:r>
            <a:r>
              <a:rPr lang="en-US" sz="1100" dirty="0"/>
              <a:t> git repository </a:t>
            </a:r>
            <a:r>
              <a:rPr lang="en-US" sz="1100" dirty="0" err="1"/>
              <a:t>kita</a:t>
            </a:r>
            <a:r>
              <a:rPr lang="en-US" sz="1100" dirty="0"/>
              <a:t>, dan salah </a:t>
            </a:r>
            <a:r>
              <a:rPr lang="en-US" sz="1100" dirty="0" err="1"/>
              <a:t>satunya</a:t>
            </a:r>
            <a:r>
              <a:rPr lang="en-US" sz="1100" dirty="0"/>
              <a:t> yang </a:t>
            </a:r>
            <a:r>
              <a:rPr lang="en-US" sz="1100" dirty="0" err="1"/>
              <a:t>banyak</a:t>
            </a:r>
            <a:r>
              <a:rPr lang="en-US" sz="1100" dirty="0"/>
              <a:t> orang </a:t>
            </a:r>
            <a:r>
              <a:rPr lang="en-US" sz="1100" dirty="0" err="1"/>
              <a:t>sering</a:t>
            </a:r>
            <a:r>
              <a:rPr lang="en-US" sz="1100" dirty="0"/>
              <a:t> </a:t>
            </a:r>
            <a:r>
              <a:rPr lang="en-US" sz="1100" dirty="0" err="1"/>
              <a:t>gunakan</a:t>
            </a:r>
            <a:r>
              <a:rPr lang="en-US" sz="1100" dirty="0"/>
              <a:t> </a:t>
            </a:r>
            <a:r>
              <a:rPr lang="en-US" sz="1100" dirty="0" err="1"/>
              <a:t>adalah</a:t>
            </a:r>
            <a:r>
              <a:rPr lang="en-US" sz="1100" dirty="0"/>
              <a:t> </a:t>
            </a:r>
            <a:r>
              <a:rPr lang="en-US" sz="1100" dirty="0" err="1"/>
              <a:t>Github</a:t>
            </a:r>
            <a:r>
              <a:rPr lang="en-US" sz="1100" dirty="0"/>
              <a:t>. </a:t>
            </a:r>
          </a:p>
          <a:p>
            <a:pPr marL="158750" indent="0">
              <a:buNone/>
            </a:pPr>
            <a:endParaRPr lang="en-ID" dirty="0"/>
          </a:p>
        </p:txBody>
      </p:sp>
    </p:spTree>
    <p:extLst>
      <p:ext uri="{BB962C8B-B14F-4D97-AF65-F5344CB8AC3E}">
        <p14:creationId xmlns:p14="http://schemas.microsoft.com/office/powerpoint/2010/main" val="115345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6d69dbd8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96d69dbd83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US" sz="1400" dirty="0" err="1"/>
              <a:t>Github</a:t>
            </a:r>
            <a:r>
              <a:rPr lang="en-US" sz="1400" dirty="0"/>
              <a:t> </a:t>
            </a:r>
            <a:r>
              <a:rPr lang="en-US" sz="1400" dirty="0" err="1"/>
              <a:t>adalah</a:t>
            </a:r>
            <a:r>
              <a:rPr lang="en-US" sz="1400" dirty="0"/>
              <a:t> </a:t>
            </a:r>
            <a:r>
              <a:rPr lang="en-US" sz="1400" dirty="0" err="1"/>
              <a:t>sebuah</a:t>
            </a:r>
            <a:r>
              <a:rPr lang="en-US" sz="1400" dirty="0"/>
              <a:t> </a:t>
            </a:r>
            <a:r>
              <a:rPr lang="en-US" sz="1400" dirty="0" err="1"/>
              <a:t>layanan</a:t>
            </a:r>
            <a:r>
              <a:rPr lang="en-US" sz="1400" dirty="0"/>
              <a:t> </a:t>
            </a:r>
            <a:r>
              <a:rPr lang="en-US" sz="1400" dirty="0" err="1"/>
              <a:t>penyimpanan</a:t>
            </a:r>
            <a:r>
              <a:rPr lang="en-US" sz="1400" dirty="0"/>
              <a:t> project </a:t>
            </a:r>
            <a:r>
              <a:rPr lang="en-US" sz="1400" dirty="0" err="1"/>
              <a:t>berbasis</a:t>
            </a:r>
            <a:r>
              <a:rPr lang="en-US" sz="1400" dirty="0"/>
              <a:t> git pada cloud. </a:t>
            </a:r>
            <a:r>
              <a:rPr lang="en-US" sz="1400" dirty="0" err="1"/>
              <a:t>Github</a:t>
            </a:r>
            <a:r>
              <a:rPr lang="en-US" sz="1400" dirty="0"/>
              <a:t> </a:t>
            </a:r>
            <a:r>
              <a:rPr lang="en-US" sz="1400" dirty="0" err="1"/>
              <a:t>tidak</a:t>
            </a:r>
            <a:r>
              <a:rPr lang="en-US" sz="1400" dirty="0"/>
              <a:t> </a:t>
            </a:r>
            <a:r>
              <a:rPr lang="en-US" sz="1400" dirty="0" err="1"/>
              <a:t>hanya</a:t>
            </a:r>
            <a:r>
              <a:rPr lang="en-US" sz="1400" dirty="0"/>
              <a:t> </a:t>
            </a:r>
            <a:r>
              <a:rPr lang="en-US" sz="1400" dirty="0" err="1"/>
              <a:t>sebatas</a:t>
            </a:r>
            <a:r>
              <a:rPr lang="en-US" sz="1400" dirty="0"/>
              <a:t> </a:t>
            </a:r>
            <a:r>
              <a:rPr lang="en-US" sz="1400" dirty="0" err="1"/>
              <a:t>tempat</a:t>
            </a:r>
            <a:r>
              <a:rPr lang="en-US" sz="1400" dirty="0"/>
              <a:t> </a:t>
            </a:r>
            <a:r>
              <a:rPr lang="en-US" sz="1400" dirty="0" err="1"/>
              <a:t>untuk</a:t>
            </a:r>
            <a:r>
              <a:rPr lang="en-US" sz="1400" dirty="0"/>
              <a:t> </a:t>
            </a:r>
            <a:r>
              <a:rPr lang="en-US" sz="1400" dirty="0" err="1"/>
              <a:t>menyimpan</a:t>
            </a:r>
            <a:r>
              <a:rPr lang="en-US" sz="1400" dirty="0"/>
              <a:t> backup, </a:t>
            </a:r>
            <a:r>
              <a:rPr lang="en-US" sz="1400" dirty="0" err="1"/>
              <a:t>tetapi</a:t>
            </a:r>
            <a:r>
              <a:rPr lang="en-US" sz="1400" dirty="0"/>
              <a:t> </a:t>
            </a:r>
            <a:r>
              <a:rPr lang="en-US" sz="1400" dirty="0" err="1"/>
              <a:t>github</a:t>
            </a:r>
            <a:r>
              <a:rPr lang="en-US" sz="1400" dirty="0"/>
              <a:t> juga </a:t>
            </a:r>
            <a:r>
              <a:rPr lang="en-US" sz="1400" dirty="0" err="1"/>
              <a:t>memungkinkan</a:t>
            </a:r>
            <a:r>
              <a:rPr lang="en-US" sz="1400" dirty="0"/>
              <a:t> </a:t>
            </a:r>
            <a:r>
              <a:rPr lang="en-US" sz="1400" dirty="0" err="1"/>
              <a:t>kita</a:t>
            </a:r>
            <a:r>
              <a:rPr lang="en-US" sz="1400" dirty="0"/>
              <a:t> </a:t>
            </a:r>
            <a:r>
              <a:rPr lang="en-US" sz="1400" dirty="0" err="1"/>
              <a:t>untuk</a:t>
            </a:r>
            <a:r>
              <a:rPr lang="en-US" sz="1400" dirty="0"/>
              <a:t> </a:t>
            </a:r>
            <a:r>
              <a:rPr lang="en-US" sz="1400" dirty="0" err="1"/>
              <a:t>berkolaborasi</a:t>
            </a:r>
            <a:r>
              <a:rPr lang="en-US" sz="1400" dirty="0"/>
              <a:t> </a:t>
            </a:r>
            <a:r>
              <a:rPr lang="en-US" sz="1400" dirty="0" err="1"/>
              <a:t>dalam</a:t>
            </a:r>
            <a:r>
              <a:rPr lang="en-US" sz="1400" dirty="0"/>
              <a:t> </a:t>
            </a:r>
            <a:r>
              <a:rPr lang="en-US" sz="1400" dirty="0" err="1"/>
              <a:t>mengerjakan</a:t>
            </a:r>
            <a:r>
              <a:rPr lang="en-US" sz="1400" dirty="0"/>
              <a:t> </a:t>
            </a:r>
            <a:r>
              <a:rPr lang="en-US" sz="1400" dirty="0" err="1"/>
              <a:t>suatu</a:t>
            </a:r>
            <a:r>
              <a:rPr lang="en-US" sz="1400" dirty="0"/>
              <a:t> project. Dimana </a:t>
            </a:r>
            <a:r>
              <a:rPr lang="en-US" sz="1400" dirty="0" err="1"/>
              <a:t>Github</a:t>
            </a:r>
            <a:r>
              <a:rPr lang="en-US" sz="1400" dirty="0"/>
              <a:t> </a:t>
            </a:r>
            <a:r>
              <a:rPr lang="en-US" sz="1400" dirty="0" err="1"/>
              <a:t>memiliki</a:t>
            </a:r>
            <a:r>
              <a:rPr lang="en-US" sz="1400" dirty="0"/>
              <a:t> </a:t>
            </a:r>
            <a:r>
              <a:rPr lang="en-US" sz="1400" dirty="0" err="1"/>
              <a:t>fitur</a:t>
            </a:r>
            <a:r>
              <a:rPr lang="en-US" sz="1400" dirty="0"/>
              <a:t> yang </a:t>
            </a:r>
            <a:r>
              <a:rPr lang="en-US" sz="1400" dirty="0" err="1"/>
              <a:t>berguna</a:t>
            </a:r>
            <a:r>
              <a:rPr lang="en-US" sz="1400" dirty="0"/>
              <a:t> </a:t>
            </a:r>
            <a:r>
              <a:rPr lang="en-US" sz="1400" dirty="0" err="1"/>
              <a:t>untuk</a:t>
            </a:r>
            <a:r>
              <a:rPr lang="en-US" sz="1400" dirty="0"/>
              <a:t> </a:t>
            </a:r>
            <a:r>
              <a:rPr lang="en-US" sz="1400" dirty="0" err="1"/>
              <a:t>bekerja</a:t>
            </a:r>
            <a:r>
              <a:rPr lang="en-US" sz="1400" dirty="0"/>
              <a:t> </a:t>
            </a:r>
            <a:r>
              <a:rPr lang="en-US" sz="1400" dirty="0" err="1"/>
              <a:t>sebagai</a:t>
            </a:r>
            <a:r>
              <a:rPr lang="en-US" sz="1400" dirty="0"/>
              <a:t> </a:t>
            </a:r>
            <a:r>
              <a:rPr lang="en-US" sz="1400" dirty="0" err="1"/>
              <a:t>tim</a:t>
            </a:r>
            <a:r>
              <a:rPr lang="en-US" sz="1400" dirty="0"/>
              <a:t>, yang salah </a:t>
            </a:r>
            <a:r>
              <a:rPr lang="en-US" sz="1400" dirty="0" err="1"/>
              <a:t>satunya</a:t>
            </a:r>
            <a:r>
              <a:rPr lang="en-US" sz="1400" dirty="0"/>
              <a:t> </a:t>
            </a:r>
            <a:r>
              <a:rPr lang="en-US" sz="1400" dirty="0" err="1"/>
              <a:t>adalah</a:t>
            </a:r>
            <a:r>
              <a:rPr lang="en-US" sz="1400" dirty="0"/>
              <a:t> </a:t>
            </a:r>
            <a:r>
              <a:rPr lang="en-US" sz="1400" dirty="0" err="1"/>
              <a:t>fitur</a:t>
            </a:r>
            <a:r>
              <a:rPr lang="en-US" sz="1400" dirty="0"/>
              <a:t> </a:t>
            </a:r>
            <a:r>
              <a:rPr lang="en-US" sz="1400" dirty="0" err="1"/>
              <a:t>untuk</a:t>
            </a:r>
            <a:r>
              <a:rPr lang="en-US" sz="1400" dirty="0"/>
              <a:t> </a:t>
            </a:r>
            <a:r>
              <a:rPr lang="en-US" sz="1400" dirty="0" err="1"/>
              <a:t>menggabungkan</a:t>
            </a:r>
            <a:r>
              <a:rPr lang="en-US" sz="1400" dirty="0"/>
              <a:t> </a:t>
            </a:r>
            <a:r>
              <a:rPr lang="en-US" sz="1400" dirty="0" err="1"/>
              <a:t>hasil</a:t>
            </a:r>
            <a:r>
              <a:rPr lang="en-US" sz="1400" dirty="0"/>
              <a:t> </a:t>
            </a:r>
            <a:r>
              <a:rPr lang="en-US" sz="1400" dirty="0" err="1"/>
              <a:t>pekerjaan</a:t>
            </a:r>
            <a:r>
              <a:rPr lang="en-US" sz="1400" dirty="0"/>
              <a:t> </a:t>
            </a:r>
            <a:r>
              <a:rPr lang="en-US" sz="1400" dirty="0" err="1"/>
              <a:t>dari</a:t>
            </a:r>
            <a:r>
              <a:rPr lang="en-US" sz="1400" dirty="0"/>
              <a:t> 1 team. </a:t>
            </a:r>
          </a:p>
          <a:p>
            <a:pPr marL="0" lvl="0" indent="0" algn="just" rtl="0">
              <a:lnSpc>
                <a:spcPct val="150000"/>
              </a:lnSpc>
              <a:spcBef>
                <a:spcPts val="0"/>
              </a:spcBef>
              <a:spcAft>
                <a:spcPts val="0"/>
              </a:spcAft>
              <a:buClr>
                <a:schemeClr val="dk1"/>
              </a:buClr>
              <a:buSzPts val="1100"/>
              <a:buFont typeface="Arial"/>
              <a:buNone/>
            </a:pPr>
            <a:endParaRPr lang="en-US" sz="1400" dirty="0"/>
          </a:p>
          <a:p>
            <a:pPr marL="0" lvl="0" indent="0" algn="just" rtl="0">
              <a:lnSpc>
                <a:spcPct val="150000"/>
              </a:lnSpc>
              <a:spcBef>
                <a:spcPts val="0"/>
              </a:spcBef>
              <a:spcAft>
                <a:spcPts val="0"/>
              </a:spcAft>
              <a:buClr>
                <a:schemeClr val="dk1"/>
              </a:buClr>
              <a:buSzPts val="1100"/>
              <a:buFont typeface="Arial"/>
              <a:buNone/>
            </a:pPr>
            <a:r>
              <a:rPr lang="en-US" sz="1400" dirty="0"/>
              <a:t>Jika </a:t>
            </a:r>
            <a:r>
              <a:rPr lang="en-US" sz="1400" dirty="0" err="1"/>
              <a:t>sebelumnya</a:t>
            </a:r>
            <a:r>
              <a:rPr lang="en-US" sz="1400" dirty="0"/>
              <a:t> </a:t>
            </a:r>
            <a:r>
              <a:rPr lang="en-US" sz="1400" dirty="0" err="1"/>
              <a:t>kita</a:t>
            </a:r>
            <a:r>
              <a:rPr lang="en-US" sz="1400" dirty="0"/>
              <a:t> </a:t>
            </a:r>
            <a:r>
              <a:rPr lang="en-US" sz="1400" dirty="0" err="1"/>
              <a:t>hanya</a:t>
            </a:r>
            <a:r>
              <a:rPr lang="en-US" sz="1400" dirty="0"/>
              <a:t> </a:t>
            </a:r>
            <a:r>
              <a:rPr lang="en-US" sz="1400" dirty="0" err="1"/>
              <a:t>melakukan</a:t>
            </a:r>
            <a:r>
              <a:rPr lang="en-US" sz="1400" dirty="0"/>
              <a:t> merge </a:t>
            </a:r>
            <a:r>
              <a:rPr lang="en-US" sz="1400" dirty="0" err="1"/>
              <a:t>terhadap</a:t>
            </a:r>
            <a:r>
              <a:rPr lang="en-US" sz="1400" dirty="0"/>
              <a:t> branch yang </a:t>
            </a:r>
            <a:r>
              <a:rPr lang="en-US" sz="1400" dirty="0" err="1"/>
              <a:t>kita</a:t>
            </a:r>
            <a:r>
              <a:rPr lang="en-US" sz="1400" dirty="0"/>
              <a:t> </a:t>
            </a:r>
            <a:r>
              <a:rPr lang="en-US" sz="1400" dirty="0" err="1"/>
              <a:t>buat</a:t>
            </a:r>
            <a:r>
              <a:rPr lang="en-US" sz="1400" dirty="0"/>
              <a:t> </a:t>
            </a:r>
            <a:r>
              <a:rPr lang="en-US" sz="1400" dirty="0" err="1"/>
              <a:t>sendiri</a:t>
            </a:r>
            <a:r>
              <a:rPr lang="en-US" sz="1400" dirty="0"/>
              <a:t>, </a:t>
            </a:r>
            <a:r>
              <a:rPr lang="en-US" sz="1400" dirty="0" err="1"/>
              <a:t>dengan</a:t>
            </a:r>
            <a:r>
              <a:rPr lang="en-US" sz="1400" dirty="0"/>
              <a:t> </a:t>
            </a:r>
            <a:r>
              <a:rPr lang="en-US" sz="1400" dirty="0" err="1"/>
              <a:t>github</a:t>
            </a:r>
            <a:r>
              <a:rPr lang="en-US" sz="1400" dirty="0"/>
              <a:t> </a:t>
            </a:r>
            <a:r>
              <a:rPr lang="en-US" sz="1400" dirty="0" err="1"/>
              <a:t>kita</a:t>
            </a:r>
            <a:r>
              <a:rPr lang="en-US" sz="1400" dirty="0"/>
              <a:t> </a:t>
            </a:r>
            <a:r>
              <a:rPr lang="en-US" sz="1400" dirty="0" err="1"/>
              <a:t>dapat</a:t>
            </a:r>
            <a:r>
              <a:rPr lang="en-US" sz="1400" dirty="0"/>
              <a:t> </a:t>
            </a:r>
            <a:r>
              <a:rPr lang="en-US" sz="1400" dirty="0" err="1"/>
              <a:t>melakukan</a:t>
            </a:r>
            <a:r>
              <a:rPr lang="en-US" sz="1400" dirty="0"/>
              <a:t> merge </a:t>
            </a:r>
            <a:r>
              <a:rPr lang="en-US" sz="1400" dirty="0" err="1"/>
              <a:t>dengan</a:t>
            </a:r>
            <a:r>
              <a:rPr lang="en-US" sz="1400" dirty="0"/>
              <a:t> branch </a:t>
            </a:r>
            <a:r>
              <a:rPr lang="en-US" sz="1400" dirty="0" err="1"/>
              <a:t>milik</a:t>
            </a:r>
            <a:r>
              <a:rPr lang="en-US" sz="1400" dirty="0"/>
              <a:t> orang lain, yang </a:t>
            </a:r>
            <a:r>
              <a:rPr lang="en-US" sz="1400" dirty="0" err="1"/>
              <a:t>dikerjakan</a:t>
            </a:r>
            <a:r>
              <a:rPr lang="en-US" sz="1400" dirty="0"/>
              <a:t> pada </a:t>
            </a:r>
            <a:r>
              <a:rPr lang="en-US" sz="1400" dirty="0" err="1"/>
              <a:t>komputer</a:t>
            </a:r>
            <a:r>
              <a:rPr lang="en-US" sz="1400" dirty="0"/>
              <a:t> yang </a:t>
            </a:r>
            <a:r>
              <a:rPr lang="en-US" sz="1400" dirty="0" err="1"/>
              <a:t>berbeda</a:t>
            </a:r>
            <a:r>
              <a:rPr lang="en-US" sz="1400" dirty="0"/>
              <a:t> </a:t>
            </a:r>
            <a:r>
              <a:rPr lang="en-US" sz="1400" dirty="0" err="1"/>
              <a:t>dengan</a:t>
            </a:r>
            <a:r>
              <a:rPr lang="en-US" sz="1400" dirty="0"/>
              <a:t> </a:t>
            </a:r>
            <a:r>
              <a:rPr lang="en-US" sz="1400" dirty="0" err="1"/>
              <a:t>kita</a:t>
            </a:r>
            <a:r>
              <a:rPr lang="en-US" sz="1400" dirty="0"/>
              <a:t>.</a:t>
            </a:r>
          </a:p>
          <a:p>
            <a:pPr marL="0" lvl="0" indent="0" algn="just" rtl="0">
              <a:lnSpc>
                <a:spcPct val="150000"/>
              </a:lnSpc>
              <a:spcBef>
                <a:spcPts val="0"/>
              </a:spcBef>
              <a:spcAft>
                <a:spcPts val="0"/>
              </a:spcAft>
              <a:buClr>
                <a:schemeClr val="dk1"/>
              </a:buClr>
              <a:buSzPts val="1100"/>
              <a:buFont typeface="Arial"/>
              <a:buNone/>
            </a:pPr>
            <a:endParaRPr lang="en-US" sz="1400" dirty="0"/>
          </a:p>
          <a:p>
            <a:pPr marL="0" lvl="0" indent="0" algn="just" rtl="0">
              <a:lnSpc>
                <a:spcPct val="150000"/>
              </a:lnSpc>
              <a:spcBef>
                <a:spcPts val="0"/>
              </a:spcBef>
              <a:spcAft>
                <a:spcPts val="0"/>
              </a:spcAft>
              <a:buSzPts val="1100"/>
              <a:buNone/>
            </a:pPr>
            <a:r>
              <a:rPr lang="en-US" sz="1400" dirty="0"/>
              <a:t>Ok </a:t>
            </a:r>
            <a:r>
              <a:rPr lang="en-US" sz="1400" dirty="0" err="1"/>
              <a:t>jadi</a:t>
            </a:r>
            <a:r>
              <a:rPr lang="en-US" sz="1400" dirty="0"/>
              <a:t> Hal yang </a:t>
            </a:r>
            <a:r>
              <a:rPr lang="en-US" sz="1400" dirty="0" err="1"/>
              <a:t>pertama</a:t>
            </a:r>
            <a:r>
              <a:rPr lang="en-US" sz="1400" dirty="0"/>
              <a:t> kali </a:t>
            </a:r>
            <a:r>
              <a:rPr lang="en-US" sz="1400" dirty="0" err="1"/>
              <a:t>akan</a:t>
            </a:r>
            <a:r>
              <a:rPr lang="en-US" sz="1400" dirty="0"/>
              <a:t> </a:t>
            </a:r>
            <a:r>
              <a:rPr lang="en-US" sz="1400" dirty="0" err="1"/>
              <a:t>kita</a:t>
            </a:r>
            <a:r>
              <a:rPr lang="en-US" sz="1400" dirty="0"/>
              <a:t> </a:t>
            </a:r>
            <a:r>
              <a:rPr lang="en-US" sz="1400" dirty="0" err="1"/>
              <a:t>lakukan</a:t>
            </a:r>
            <a:r>
              <a:rPr lang="en-US" sz="1400" dirty="0"/>
              <a:t> </a:t>
            </a:r>
            <a:r>
              <a:rPr lang="en-US" sz="1400" dirty="0" err="1"/>
              <a:t>adalah</a:t>
            </a:r>
            <a:r>
              <a:rPr lang="en-US" sz="1400" dirty="0"/>
              <a:t> </a:t>
            </a:r>
            <a:r>
              <a:rPr lang="en-US" sz="1400" dirty="0" err="1"/>
              <a:t>membuat</a:t>
            </a:r>
            <a:r>
              <a:rPr lang="en-US" sz="1400" dirty="0"/>
              <a:t> </a:t>
            </a:r>
            <a:r>
              <a:rPr lang="en-US" sz="1400" dirty="0" err="1"/>
              <a:t>akun</a:t>
            </a:r>
            <a:r>
              <a:rPr lang="en-US" sz="1400" dirty="0"/>
              <a:t> di </a:t>
            </a:r>
            <a:r>
              <a:rPr lang="en-US" sz="1400" dirty="0" err="1"/>
              <a:t>github</a:t>
            </a:r>
            <a:r>
              <a:rPr lang="en-US" sz="1400" dirty="0"/>
              <a:t>.</a:t>
            </a:r>
          </a:p>
          <a:p>
            <a:pPr marL="0" lvl="0" indent="0" algn="just" rtl="0">
              <a:lnSpc>
                <a:spcPct val="150000"/>
              </a:lnSpc>
              <a:spcBef>
                <a:spcPts val="0"/>
              </a:spcBef>
              <a:spcAft>
                <a:spcPts val="0"/>
              </a:spcAft>
              <a:buSzPts val="1100"/>
              <a:buNone/>
            </a:pPr>
            <a:endParaRPr lang="en-ID" sz="1600" dirty="0"/>
          </a:p>
          <a:p>
            <a:pPr marL="0" lvl="0" indent="0" algn="just" rtl="0">
              <a:lnSpc>
                <a:spcPct val="150000"/>
              </a:lnSpc>
              <a:spcBef>
                <a:spcPts val="0"/>
              </a:spcBef>
              <a:spcAft>
                <a:spcPts val="0"/>
              </a:spcAft>
              <a:buSzPts val="1100"/>
              <a:buNone/>
            </a:pPr>
            <a:endParaRPr sz="1400" dirty="0"/>
          </a:p>
        </p:txBody>
      </p:sp>
    </p:spTree>
    <p:extLst>
      <p:ext uri="{BB962C8B-B14F-4D97-AF65-F5344CB8AC3E}">
        <p14:creationId xmlns:p14="http://schemas.microsoft.com/office/powerpoint/2010/main" val="240748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err="1"/>
              <a:t>Melanjuti</a:t>
            </a:r>
            <a:r>
              <a:rPr lang="en-US" sz="1400" dirty="0"/>
              <a:t> </a:t>
            </a:r>
            <a:r>
              <a:rPr lang="en-US" sz="1400" dirty="0" err="1"/>
              <a:t>sesi</a:t>
            </a:r>
            <a:r>
              <a:rPr lang="en-US" sz="1400" dirty="0"/>
              <a:t> </a:t>
            </a:r>
            <a:r>
              <a:rPr lang="en-US" sz="1400" dirty="0" err="1"/>
              <a:t>materi</a:t>
            </a:r>
            <a:r>
              <a:rPr lang="en-US" sz="1400" dirty="0"/>
              <a:t> </a:t>
            </a:r>
            <a:r>
              <a:rPr lang="en-US" sz="1400" dirty="0" err="1"/>
              <a:t>Github</a:t>
            </a:r>
            <a:r>
              <a:rPr lang="en-US" sz="1400" dirty="0"/>
              <a:t>,</a:t>
            </a:r>
          </a:p>
          <a:p>
            <a:pPr marL="0" lvl="0" indent="0" algn="l" rtl="0">
              <a:lnSpc>
                <a:spcPct val="100000"/>
              </a:lnSpc>
              <a:spcBef>
                <a:spcPts val="0"/>
              </a:spcBef>
              <a:spcAft>
                <a:spcPts val="0"/>
              </a:spcAft>
              <a:buSzPts val="11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err="1"/>
              <a:t>Sekarang</a:t>
            </a:r>
            <a:r>
              <a:rPr lang="en-US" sz="1400" dirty="0"/>
              <a:t> </a:t>
            </a:r>
            <a:r>
              <a:rPr lang="en-US" sz="1400" dirty="0" err="1"/>
              <a:t>kita</a:t>
            </a:r>
            <a:r>
              <a:rPr lang="en-US" sz="1400" dirty="0"/>
              <a:t> </a:t>
            </a:r>
            <a:r>
              <a:rPr lang="en-US" sz="1400" dirty="0" err="1"/>
              <a:t>akan</a:t>
            </a:r>
            <a:r>
              <a:rPr lang="en-US" sz="1400" dirty="0"/>
              <a:t> </a:t>
            </a:r>
            <a:r>
              <a:rPr lang="en-US" sz="1400" dirty="0" err="1"/>
              <a:t>membahas</a:t>
            </a:r>
            <a:r>
              <a:rPr lang="en-US" sz="1400" dirty="0"/>
              <a:t> </a:t>
            </a:r>
            <a:r>
              <a:rPr lang="en-US" sz="1400" dirty="0" err="1"/>
              <a:t>bagaimana</a:t>
            </a:r>
            <a:r>
              <a:rPr lang="en-US" sz="1400" dirty="0"/>
              <a:t> </a:t>
            </a:r>
            <a:r>
              <a:rPr lang="en-US" sz="1400" dirty="0" err="1"/>
              <a:t>cara</a:t>
            </a:r>
            <a:r>
              <a:rPr lang="en-US" sz="1400" dirty="0"/>
              <a:t> </a:t>
            </a:r>
            <a:r>
              <a:rPr lang="en-US" sz="1400" dirty="0" err="1"/>
              <a:t>untuk</a:t>
            </a:r>
            <a:r>
              <a:rPr lang="en-US" sz="1400" dirty="0"/>
              <a:t> </a:t>
            </a:r>
            <a:r>
              <a:rPr lang="en-US" sz="1400" dirty="0" err="1"/>
              <a:t>membuat</a:t>
            </a:r>
            <a:r>
              <a:rPr lang="en-US" sz="1400" dirty="0"/>
              <a:t> repository di </a:t>
            </a:r>
            <a:r>
              <a:rPr lang="en-US" sz="1400" dirty="0" err="1"/>
              <a:t>github</a:t>
            </a:r>
            <a:r>
              <a:rPr lang="en-US" sz="1400" dirty="0"/>
              <a:t>, </a:t>
            </a:r>
            <a:r>
              <a:rPr lang="en-US" sz="1400" dirty="0" err="1"/>
              <a:t>mengupload</a:t>
            </a:r>
            <a:r>
              <a:rPr lang="en-US" sz="1400" dirty="0"/>
              <a:t> project </a:t>
            </a:r>
            <a:r>
              <a:rPr lang="en-US" sz="1400" dirty="0" err="1"/>
              <a:t>kita</a:t>
            </a:r>
            <a:r>
              <a:rPr lang="en-US" sz="1400" dirty="0"/>
              <a:t> </a:t>
            </a:r>
            <a:r>
              <a:rPr lang="en-US" sz="1400" dirty="0" err="1"/>
              <a:t>ke</a:t>
            </a:r>
            <a:r>
              <a:rPr lang="en-US" sz="1400" dirty="0"/>
              <a:t> </a:t>
            </a:r>
            <a:r>
              <a:rPr lang="en-US" sz="1400" dirty="0" err="1"/>
              <a:t>repositorynya</a:t>
            </a:r>
            <a:r>
              <a:rPr lang="en-US" sz="1400" dirty="0"/>
              <a:t>, dan </a:t>
            </a:r>
            <a:r>
              <a:rPr lang="en-US" sz="1400" dirty="0" err="1"/>
              <a:t>mengcloning</a:t>
            </a:r>
            <a:r>
              <a:rPr lang="en-US" sz="1400" dirty="0"/>
              <a:t> project </a:t>
            </a:r>
            <a:r>
              <a:rPr lang="en-US" sz="1400" dirty="0" err="1"/>
              <a:t>atau</a:t>
            </a:r>
            <a:r>
              <a:rPr lang="en-US" sz="1400" dirty="0"/>
              <a:t> git </a:t>
            </a:r>
            <a:r>
              <a:rPr lang="en-US" sz="1400" dirty="0" err="1"/>
              <a:t>repositorynya</a:t>
            </a:r>
            <a:r>
              <a:rPr lang="en-US" sz="1400" dirty="0"/>
              <a:t> </a:t>
            </a:r>
            <a:r>
              <a:rPr lang="en-US" sz="1400" dirty="0" err="1"/>
              <a:t>ke</a:t>
            </a:r>
            <a:r>
              <a:rPr lang="en-US" sz="1400" dirty="0"/>
              <a:t> laptop </a:t>
            </a:r>
            <a:r>
              <a:rPr lang="en-US" sz="1400" dirty="0" err="1"/>
              <a:t>kita</a:t>
            </a:r>
            <a:r>
              <a:rPr lang="en-US" sz="1400" dirty="0"/>
              <a:t>.</a:t>
            </a:r>
          </a:p>
          <a:p>
            <a:pPr marL="0" lvl="0" indent="0" algn="l" rtl="0">
              <a:lnSpc>
                <a:spcPct val="100000"/>
              </a:lnSpc>
              <a:spcBef>
                <a:spcPts val="0"/>
              </a:spcBef>
              <a:spcAft>
                <a:spcPts val="0"/>
              </a:spcAft>
              <a:buSzPts val="1100"/>
              <a:buNone/>
            </a:pPr>
            <a:endParaRPr lang="en-US" sz="1400" dirty="0"/>
          </a:p>
          <a:p>
            <a:pPr marL="0" lvl="0" indent="0" algn="l" rtl="0">
              <a:lnSpc>
                <a:spcPct val="100000"/>
              </a:lnSpc>
              <a:spcBef>
                <a:spcPts val="0"/>
              </a:spcBef>
              <a:spcAft>
                <a:spcPts val="0"/>
              </a:spcAft>
              <a:buSzPts val="1100"/>
              <a:buNone/>
            </a:pPr>
            <a:r>
              <a:rPr lang="en-US" sz="1400" dirty="0"/>
              <a:t>.</a:t>
            </a:r>
            <a:endParaRPr sz="1400" dirty="0"/>
          </a:p>
        </p:txBody>
      </p:sp>
    </p:spTree>
    <p:extLst>
      <p:ext uri="{BB962C8B-B14F-4D97-AF65-F5344CB8AC3E}">
        <p14:creationId xmlns:p14="http://schemas.microsoft.com/office/powerpoint/2010/main" val="3798535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dirty="0"/>
              <a:t>Pada </a:t>
            </a:r>
            <a:r>
              <a:rPr lang="en-US" sz="1100" dirty="0" err="1"/>
              <a:t>topik</a:t>
            </a:r>
            <a:r>
              <a:rPr lang="en-US" sz="1100" dirty="0"/>
              <a:t> kali </a:t>
            </a:r>
            <a:r>
              <a:rPr lang="en-US" sz="1100" dirty="0" err="1"/>
              <a:t>ini</a:t>
            </a:r>
            <a:r>
              <a:rPr lang="en-US" sz="1100" dirty="0"/>
              <a:t>, </a:t>
            </a:r>
            <a:r>
              <a:rPr lang="en-US" sz="1100" dirty="0" err="1"/>
              <a:t>ada</a:t>
            </a:r>
            <a:r>
              <a:rPr lang="en-US" sz="1100" dirty="0"/>
              <a:t> 3 command </a:t>
            </a:r>
            <a:r>
              <a:rPr lang="en-US" sz="1100" dirty="0" err="1"/>
              <a:t>baru</a:t>
            </a:r>
            <a:r>
              <a:rPr lang="en-US" sz="1100" dirty="0"/>
              <a:t> yang </a:t>
            </a:r>
            <a:r>
              <a:rPr lang="en-US" sz="1100" dirty="0" err="1"/>
              <a:t>akan</a:t>
            </a:r>
            <a:r>
              <a:rPr lang="en-US" sz="1100" dirty="0"/>
              <a:t> </a:t>
            </a:r>
            <a:r>
              <a:rPr lang="en-US" sz="1100" dirty="0" err="1"/>
              <a:t>kita</a:t>
            </a:r>
            <a:r>
              <a:rPr lang="en-US" sz="1100" dirty="0"/>
              <a:t> </a:t>
            </a:r>
            <a:r>
              <a:rPr lang="en-US" sz="1100" dirty="0" err="1"/>
              <a:t>bahas</a:t>
            </a:r>
            <a:r>
              <a:rPr lang="en-US" sz="1100" dirty="0"/>
              <a:t> </a:t>
            </a:r>
            <a:r>
              <a:rPr lang="en-US" sz="1100" dirty="0" err="1"/>
              <a:t>yaitu</a:t>
            </a:r>
            <a:r>
              <a:rPr lang="en-US" sz="1100" dirty="0"/>
              <a:t> command git remote, git push, dan git clone. </a:t>
            </a:r>
          </a:p>
          <a:p>
            <a:pPr marL="158750" indent="0">
              <a:buNone/>
            </a:pPr>
            <a:endParaRPr lang="en-US" sz="1100" dirty="0"/>
          </a:p>
          <a:p>
            <a:pPr marL="158750" indent="0">
              <a:buNone/>
            </a:pPr>
            <a:r>
              <a:rPr lang="en-US" sz="1100" dirty="0"/>
              <a:t>Yang </a:t>
            </a:r>
            <a:r>
              <a:rPr lang="en-US" sz="1100" dirty="0" err="1"/>
              <a:t>pertama</a:t>
            </a:r>
            <a:r>
              <a:rPr lang="en-US" sz="1100" dirty="0"/>
              <a:t>, command git remote </a:t>
            </a:r>
            <a:r>
              <a:rPr lang="en-US" sz="1100" dirty="0" err="1"/>
              <a:t>digunakan</a:t>
            </a:r>
            <a:r>
              <a:rPr lang="en-US" sz="1100" dirty="0"/>
              <a:t> </a:t>
            </a:r>
            <a:r>
              <a:rPr lang="en-US" sz="1100" dirty="0" err="1"/>
              <a:t>untuk</a:t>
            </a:r>
            <a:r>
              <a:rPr lang="en-US" sz="1100" dirty="0"/>
              <a:t> </a:t>
            </a:r>
            <a:r>
              <a:rPr lang="fi-FI" sz="1100" dirty="0"/>
              <a:t>membuat, melihat, dan menghapus koneksi ke repository lain.</a:t>
            </a:r>
          </a:p>
          <a:p>
            <a:pPr marL="158750" indent="0">
              <a:buNone/>
            </a:pPr>
            <a:endParaRPr lang="fi-FI" sz="1100" dirty="0"/>
          </a:p>
          <a:p>
            <a:pPr marL="158750" indent="0">
              <a:buNone/>
            </a:pPr>
            <a:r>
              <a:rPr lang="fi-FI" sz="1100" dirty="0"/>
              <a:t>Lalu Yang kedua, command git push digunakan untuk mengupload content repository lokal ke repository yang ada di cloud.</a:t>
            </a:r>
          </a:p>
          <a:p>
            <a:pPr marL="158750" indent="0">
              <a:buNone/>
            </a:pPr>
            <a:endParaRPr lang="fi-FI" sz="1100" dirty="0"/>
          </a:p>
          <a:p>
            <a:pPr marL="158750" indent="0">
              <a:buNone/>
            </a:pPr>
            <a:r>
              <a:rPr lang="fi-FI" sz="1100" dirty="0"/>
              <a:t>Kemudian Yang ketiga, command git clone </a:t>
            </a:r>
            <a:r>
              <a:rPr lang="sv-SE" sz="1100" dirty="0"/>
              <a:t>digunakan untuk menargetkan repository yang ada dan membuat clone, atau salinan dari target repositorynya.</a:t>
            </a:r>
          </a:p>
          <a:p>
            <a:pPr marL="158750" indent="0">
              <a:buNone/>
            </a:pPr>
            <a:endParaRPr lang="sv-SE" sz="1100" dirty="0"/>
          </a:p>
          <a:p>
            <a:pPr marL="158750" indent="0">
              <a:buNone/>
            </a:pPr>
            <a:r>
              <a:rPr lang="sv-SE" sz="1100" dirty="0"/>
              <a:t>Mari kita bahas lebih detail ketiganya, mulai dari command git remote terlebih dahulu.</a:t>
            </a:r>
            <a:endParaRPr lang="en-ID" dirty="0"/>
          </a:p>
        </p:txBody>
      </p:sp>
    </p:spTree>
    <p:extLst>
      <p:ext uri="{BB962C8B-B14F-4D97-AF65-F5344CB8AC3E}">
        <p14:creationId xmlns:p14="http://schemas.microsoft.com/office/powerpoint/2010/main" val="2520694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Ok </a:t>
            </a:r>
            <a:r>
              <a:rPr lang="en-US" dirty="0" err="1"/>
              <a:t>jadi</a:t>
            </a:r>
            <a:r>
              <a:rPr lang="en-US" dirty="0"/>
              <a:t> </a:t>
            </a:r>
            <a:r>
              <a:rPr lang="en-US" dirty="0" err="1"/>
              <a:t>seperti</a:t>
            </a:r>
            <a:r>
              <a:rPr lang="en-US" dirty="0"/>
              <a:t> yang </a:t>
            </a:r>
            <a:r>
              <a:rPr lang="en-US" dirty="0" err="1"/>
              <a:t>baru</a:t>
            </a:r>
            <a:r>
              <a:rPr lang="en-US" dirty="0"/>
              <a:t> </a:t>
            </a:r>
            <a:r>
              <a:rPr lang="en-US" dirty="0" err="1"/>
              <a:t>saja</a:t>
            </a:r>
            <a:r>
              <a:rPr lang="en-US" dirty="0"/>
              <a:t> </a:t>
            </a:r>
            <a:r>
              <a:rPr lang="en-US" dirty="0" err="1"/>
              <a:t>dibahas</a:t>
            </a:r>
            <a:r>
              <a:rPr lang="en-US" dirty="0"/>
              <a:t>, command git remote </a:t>
            </a:r>
            <a:r>
              <a:rPr lang="en-US" dirty="0" err="1"/>
              <a:t>adalah</a:t>
            </a:r>
            <a:r>
              <a:rPr lang="en-US" dirty="0"/>
              <a:t> command yang </a:t>
            </a:r>
            <a:r>
              <a:rPr lang="en-US" sz="1100" dirty="0" err="1"/>
              <a:t>digunakan</a:t>
            </a:r>
            <a:r>
              <a:rPr lang="en-US" sz="1100" dirty="0"/>
              <a:t> </a:t>
            </a:r>
            <a:r>
              <a:rPr lang="en-US" sz="1100" dirty="0" err="1"/>
              <a:t>untuk</a:t>
            </a:r>
            <a:r>
              <a:rPr lang="en-US" sz="1100" dirty="0"/>
              <a:t> </a:t>
            </a:r>
            <a:r>
              <a:rPr lang="fi-FI" sz="1100" dirty="0"/>
              <a:t>membuat, melihat, dan menghapus koneksi ke repository lain.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i-FI"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i-FI" sz="1100" dirty="0"/>
              <a:t>Koneksinya itu lebih seperti bookmark daripada hubungan langsung ke repository lainnya.</a:t>
            </a:r>
          </a:p>
          <a:p>
            <a:pPr marL="158750" indent="0">
              <a:buNone/>
            </a:pPr>
            <a:endParaRPr lang="en-ID" dirty="0"/>
          </a:p>
          <a:p>
            <a:pPr marL="158750" indent="0">
              <a:buNone/>
            </a:pPr>
            <a:r>
              <a:rPr lang="en-ID" dirty="0" err="1"/>
              <a:t>Kemudian</a:t>
            </a:r>
            <a:r>
              <a:rPr lang="en-ID" dirty="0"/>
              <a:t>, </a:t>
            </a:r>
            <a:r>
              <a:rPr lang="en-ID" dirty="0" err="1"/>
              <a:t>koneksinya</a:t>
            </a:r>
            <a:r>
              <a:rPr lang="en-ID" dirty="0"/>
              <a:t> </a:t>
            </a:r>
            <a:r>
              <a:rPr lang="en-ID" dirty="0" err="1"/>
              <a:t>itu</a:t>
            </a:r>
            <a:r>
              <a:rPr lang="en-ID" dirty="0"/>
              <a:t> </a:t>
            </a:r>
            <a:r>
              <a:rPr lang="en-ID" dirty="0" err="1"/>
              <a:t>sebenarnya</a:t>
            </a:r>
            <a:r>
              <a:rPr lang="en-ID" dirty="0"/>
              <a:t> </a:t>
            </a:r>
            <a:r>
              <a:rPr lang="en-ID" dirty="0" err="1"/>
              <a:t>berfungsi</a:t>
            </a:r>
            <a:r>
              <a:rPr lang="en-ID" dirty="0"/>
              <a:t> </a:t>
            </a:r>
            <a:r>
              <a:rPr lang="en-ID" dirty="0" err="1"/>
              <a:t>sebagai</a:t>
            </a:r>
            <a:r>
              <a:rPr lang="en-ID" dirty="0"/>
              <a:t> </a:t>
            </a:r>
            <a:r>
              <a:rPr lang="en-ID" dirty="0" err="1"/>
              <a:t>nama</a:t>
            </a:r>
            <a:r>
              <a:rPr lang="en-ID" dirty="0"/>
              <a:t> yang </a:t>
            </a:r>
            <a:r>
              <a:rPr lang="en-ID" dirty="0" err="1"/>
              <a:t>dapat</a:t>
            </a:r>
            <a:r>
              <a:rPr lang="en-ID" dirty="0"/>
              <a:t> </a:t>
            </a:r>
            <a:r>
              <a:rPr lang="en-ID" dirty="0" err="1"/>
              <a:t>digunakan</a:t>
            </a:r>
            <a:r>
              <a:rPr lang="en-ID" dirty="0"/>
              <a:t> </a:t>
            </a:r>
            <a:r>
              <a:rPr lang="en-ID" dirty="0" err="1"/>
              <a:t>untuk</a:t>
            </a:r>
            <a:r>
              <a:rPr lang="en-ID" dirty="0"/>
              <a:t> </a:t>
            </a:r>
            <a:r>
              <a:rPr lang="en-ID" dirty="0" err="1"/>
              <a:t>mereferensikan</a:t>
            </a:r>
            <a:r>
              <a:rPr lang="en-ID" dirty="0"/>
              <a:t> URL </a:t>
            </a:r>
            <a:r>
              <a:rPr lang="en-ID" dirty="0" err="1"/>
              <a:t>atau</a:t>
            </a:r>
            <a:r>
              <a:rPr lang="en-ID" dirty="0"/>
              <a:t> </a:t>
            </a:r>
            <a:r>
              <a:rPr lang="en-ID" dirty="0" err="1"/>
              <a:t>alamat</a:t>
            </a:r>
            <a:r>
              <a:rPr lang="en-ID" dirty="0"/>
              <a:t> </a:t>
            </a:r>
            <a:r>
              <a:rPr lang="en-ID" dirty="0" err="1"/>
              <a:t>dari</a:t>
            </a:r>
            <a:r>
              <a:rPr lang="en-ID" dirty="0"/>
              <a:t> </a:t>
            </a:r>
            <a:r>
              <a:rPr lang="en-ID" dirty="0" err="1"/>
              <a:t>repositorynya</a:t>
            </a:r>
            <a:r>
              <a:rPr lang="en-ID" dirty="0"/>
              <a:t>.</a:t>
            </a:r>
          </a:p>
        </p:txBody>
      </p:sp>
    </p:spTree>
    <p:extLst>
      <p:ext uri="{BB962C8B-B14F-4D97-AF65-F5344CB8AC3E}">
        <p14:creationId xmlns:p14="http://schemas.microsoft.com/office/powerpoint/2010/main" val="143978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9906-92ED-475F-B9A2-0BF23C81CDE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B5C9D81D-D66C-43C9-87F6-19550764A14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A5C71DC-F7C9-4D4E-9D81-39DAF236442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DD64F7-707F-4C5B-9031-91F5DF0B3C4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6642878-92C2-4AC1-9EF3-058BCA6F99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305060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E263-D981-4E1A-96BE-50D71EC1BB88}"/>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682C9755-F399-4AE3-9787-E1DB690C20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3278ACB-F67C-48FA-8CE2-785353FEA87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D01917-5163-48CA-9B60-F6AADB92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ADD2B-D845-4682-953E-BBD6F2A640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572605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37330C-851D-432B-805E-EF08131C43D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5AF0AAAB-077B-4E6E-904F-0C682F5BBD1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AB3D048-8242-47E6-9FEF-2D12EADE7F6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1E79C6E-00CA-4AA5-BC15-4A69DD8B4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EDB9B-5234-4D90-8D3D-B31F1A63A9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1900695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1"/>
        <p:cNvGrpSpPr/>
        <p:nvPr/>
      </p:nvGrpSpPr>
      <p:grpSpPr>
        <a:xfrm>
          <a:off x="0" y="0"/>
          <a:ext cx="0" cy="0"/>
          <a:chOff x="0" y="0"/>
          <a:chExt cx="0" cy="0"/>
        </a:xfrm>
      </p:grpSpPr>
      <p:sp>
        <p:nvSpPr>
          <p:cNvPr id="13" name="Google Shape;13;p7"/>
          <p:cNvSpPr txBox="1">
            <a:spLocks noGrp="1"/>
          </p:cNvSpPr>
          <p:nvPr>
            <p:ph type="ctrTitle"/>
          </p:nvPr>
        </p:nvSpPr>
        <p:spPr>
          <a:xfrm>
            <a:off x="685800" y="841773"/>
            <a:ext cx="7772400" cy="2322900"/>
          </a:xfrm>
          <a:prstGeom prst="rect">
            <a:avLst/>
          </a:prstGeom>
          <a:noFill/>
          <a:ln>
            <a:noFill/>
          </a:ln>
        </p:spPr>
        <p:txBody>
          <a:bodyPr spcFirstLastPara="1" wrap="square" lIns="69775" tIns="34875" rIns="69775" bIns="34875" anchor="b" anchorCtr="0">
            <a:noAutofit/>
          </a:bodyPr>
          <a:lstStyle>
            <a:lvl1pPr lvl="0" algn="l">
              <a:lnSpc>
                <a:spcPct val="90000"/>
              </a:lnSpc>
              <a:spcBef>
                <a:spcPts val="0"/>
              </a:spcBef>
              <a:spcAft>
                <a:spcPts val="0"/>
              </a:spcAft>
              <a:buClr>
                <a:schemeClr val="lt1"/>
              </a:buClr>
              <a:buSzPts val="5000"/>
              <a:buFont typeface="Montserrat"/>
              <a:buNone/>
              <a:defRPr sz="5000" b="1" u="none">
                <a:solidFill>
                  <a:schemeClr val="lt1"/>
                </a:solidFill>
                <a:latin typeface="Montserrat"/>
                <a:ea typeface="Montserrat"/>
                <a:cs typeface="Montserrat"/>
                <a:sym typeface="Montserra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p7"/>
          <p:cNvSpPr txBox="1">
            <a:spLocks noGrp="1"/>
          </p:cNvSpPr>
          <p:nvPr>
            <p:ph type="subTitle" idx="1"/>
          </p:nvPr>
        </p:nvSpPr>
        <p:spPr>
          <a:xfrm>
            <a:off x="685800" y="3267075"/>
            <a:ext cx="7772400" cy="676200"/>
          </a:xfrm>
          <a:prstGeom prst="rect">
            <a:avLst/>
          </a:prstGeom>
          <a:noFill/>
          <a:ln>
            <a:noFill/>
          </a:ln>
        </p:spPr>
        <p:txBody>
          <a:bodyPr spcFirstLastPara="1" wrap="square" lIns="69775" tIns="34875" rIns="69775" bIns="34875" anchor="t" anchorCtr="0">
            <a:noAutofit/>
          </a:bodyPr>
          <a:lstStyle>
            <a:lvl1pPr lvl="0" algn="l">
              <a:lnSpc>
                <a:spcPct val="90000"/>
              </a:lnSpc>
              <a:spcBef>
                <a:spcPts val="800"/>
              </a:spcBef>
              <a:spcAft>
                <a:spcPts val="0"/>
              </a:spcAft>
              <a:buClr>
                <a:schemeClr val="lt1"/>
              </a:buClr>
              <a:buSzPts val="1800"/>
              <a:buNone/>
              <a:defRPr sz="1800" b="1">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5" name="Google Shape;15;p7"/>
          <p:cNvSpPr txBox="1">
            <a:spLocks noGrp="1"/>
          </p:cNvSpPr>
          <p:nvPr>
            <p:ph type="dt" idx="10"/>
          </p:nvPr>
        </p:nvSpPr>
        <p:spPr>
          <a:xfrm>
            <a:off x="628650" y="4767265"/>
            <a:ext cx="2057400" cy="273900"/>
          </a:xfrm>
          <a:prstGeom prst="rect">
            <a:avLst/>
          </a:prstGeom>
          <a:noFill/>
          <a:ln>
            <a:noFill/>
          </a:ln>
        </p:spPr>
        <p:txBody>
          <a:bodyPr spcFirstLastPara="1" wrap="square" lIns="69775" tIns="34875" rIns="69775" bIns="348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7"/>
          <p:cNvSpPr txBox="1">
            <a:spLocks noGrp="1"/>
          </p:cNvSpPr>
          <p:nvPr>
            <p:ph type="sldNum" idx="12"/>
          </p:nvPr>
        </p:nvSpPr>
        <p:spPr>
          <a:xfrm>
            <a:off x="6457950" y="4767265"/>
            <a:ext cx="2057400" cy="273900"/>
          </a:xfrm>
          <a:prstGeom prst="rect">
            <a:avLst/>
          </a:prstGeom>
          <a:noFill/>
          <a:ln>
            <a:noFill/>
          </a:ln>
        </p:spPr>
        <p:txBody>
          <a:bodyPr spcFirstLastPara="1" wrap="square" lIns="69775" tIns="34875" rIns="69775" bIns="348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100">
              <a:solidFill>
                <a:srgbClr val="000000"/>
              </a:solidFill>
            </a:endParaRPr>
          </a:p>
        </p:txBody>
      </p:sp>
    </p:spTree>
    <p:extLst>
      <p:ext uri="{BB962C8B-B14F-4D97-AF65-F5344CB8AC3E}">
        <p14:creationId xmlns:p14="http://schemas.microsoft.com/office/powerpoint/2010/main" val="4228563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E207-F899-41C9-BBB2-73D8BE73CA3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3BF2D32B-E800-4164-AAE3-41C6323018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DB447A1-10B9-48A5-A99B-8CF99A4A7F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CD2B37D-4C2B-46C3-AC12-8398AE106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67C6D4-A025-42DB-9AF7-04944A2A8E2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59580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658A-F5F6-4C98-AC77-1CA61F6E306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695DA7C9-D1ED-428B-8522-70B2A07A1E0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4D1A1E-7FC8-435E-9624-81BE382C09A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2EDE95-B390-4632-919C-E3F8108FB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A8845-526A-4189-966C-FF83CA37B4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1934573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0943-9BB0-4300-8431-D1E6FDE7434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B8FCB61-7B8B-474A-81FD-DA059B68950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1BCB140A-67D7-4D2F-A735-9E48293D678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6757CD6-0877-4985-8BAC-CCF382ECF3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31DE8F9-36E7-442D-80E2-B96D11D47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EC8609-BC9E-4799-B1FD-6D2D78C8275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1659639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7459-497D-4464-ADF2-2F41C1813F79}"/>
              </a:ext>
            </a:extLst>
          </p:cNvPr>
          <p:cNvSpPr>
            <a:spLocks noGrp="1"/>
          </p:cNvSpPr>
          <p:nvPr>
            <p:ph type="title"/>
          </p:nvPr>
        </p:nvSpPr>
        <p:spPr>
          <a:xfrm>
            <a:off x="629841" y="273844"/>
            <a:ext cx="7886700" cy="994172"/>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19908558-E80A-4746-962B-7AE38A0D030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69AA653-435C-4F32-9200-3BCD2D8B747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FB15A5BE-9196-46E4-822A-8D50F2EECA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5E6A0DE-96A3-4E51-BA6C-30045768479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90B6C859-CC47-47CF-A277-09D6B93B745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7B77784-F110-4A99-B5D5-7A24E31364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CC269B-44BC-42EA-B2D6-051BA61F785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158437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03E1-2C8B-4D27-BE96-54C5AD2C2353}"/>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E6334FF5-2B4B-4372-B70A-DC2ED0CA690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CE44D35-5B57-4D3A-9285-EEFA4DA975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C4571F-BDD9-4567-8403-3790D474DD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308514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F54D8-4B80-4058-B0F2-28A9D2CDF8E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AEAD2AC-277C-4DD3-8A8D-EAB6E3CD2A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4E2C7-592E-486A-AB55-C2F159E16AD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7631633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1D89-A4C6-478C-8FCD-AC9DA40AED1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DA64658D-B06D-4EF7-9D3D-E67E7B169DD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326F4BA-4C8A-4F5D-A34A-C5E88B358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CE05DF0-BDD4-4E1A-A50B-BCA24AB9713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9DB4AA9-E68E-45FC-A39F-6FCD894B8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E4C73E-18F3-42CF-8F80-16112785489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1458376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3B90-A025-4DF8-BFD4-809449B34AC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51401299-381F-4CA3-A16D-0F10D94799B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ID"/>
          </a:p>
        </p:txBody>
      </p:sp>
      <p:sp>
        <p:nvSpPr>
          <p:cNvPr id="4" name="Text Placeholder 3">
            <a:extLst>
              <a:ext uri="{FF2B5EF4-FFF2-40B4-BE49-F238E27FC236}">
                <a16:creationId xmlns:a16="http://schemas.microsoft.com/office/drawing/2014/main" id="{DFEB7A6D-32B2-4759-B96A-6B40FCD53F8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3EAC627-0512-45F1-B173-871D8137D35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C7CDE1F-747F-4719-BF90-B8245AB63D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23C415-3CFD-47FE-A30F-F09FA781D5B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22169114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B2F0B1-0336-44B4-998C-9B2345BF8EC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3F09E83E-3045-4EBC-8791-B2365AA7859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8746B3B-8C6E-4721-8631-A959FF8044C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973DFC6-14FB-4DDE-894E-4EDA369382D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48755B-6121-45FF-AAD8-7A8BB3606A4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sz="1100">
              <a:solidFill>
                <a:srgbClr val="000000"/>
              </a:solidFill>
            </a:endParaRPr>
          </a:p>
        </p:txBody>
      </p:sp>
    </p:spTree>
    <p:extLst>
      <p:ext uri="{BB962C8B-B14F-4D97-AF65-F5344CB8AC3E}">
        <p14:creationId xmlns:p14="http://schemas.microsoft.com/office/powerpoint/2010/main" val="339695904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3.png"/><Relationship Id="rId7"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1"/>
        <p:cNvGrpSpPr/>
        <p:nvPr/>
      </p:nvGrpSpPr>
      <p:grpSpPr>
        <a:xfrm>
          <a:off x="0" y="0"/>
          <a:ext cx="0" cy="0"/>
          <a:chOff x="0" y="0"/>
          <a:chExt cx="0" cy="0"/>
        </a:xfrm>
      </p:grpSpPr>
      <p:pic>
        <p:nvPicPr>
          <p:cNvPr id="10" name="Picture 9">
            <a:extLst>
              <a:ext uri="{FF2B5EF4-FFF2-40B4-BE49-F238E27FC236}">
                <a16:creationId xmlns:a16="http://schemas.microsoft.com/office/drawing/2014/main" id="{5F0C60C8-847F-433A-B733-0C5D7EFA3624}"/>
              </a:ext>
            </a:extLst>
          </p:cNvPr>
          <p:cNvPicPr>
            <a:picLocks noChangeAspect="1"/>
          </p:cNvPicPr>
          <p:nvPr/>
        </p:nvPicPr>
        <p:blipFill>
          <a:blip r:embed="rId3"/>
          <a:stretch>
            <a:fillRect/>
          </a:stretch>
        </p:blipFill>
        <p:spPr>
          <a:xfrm>
            <a:off x="0" y="0"/>
            <a:ext cx="9144000" cy="5143500"/>
          </a:xfrm>
          <a:prstGeom prst="rect">
            <a:avLst/>
          </a:prstGeom>
        </p:spPr>
      </p:pic>
      <p:sp>
        <p:nvSpPr>
          <p:cNvPr id="11" name="Google Shape;102;p1">
            <a:extLst>
              <a:ext uri="{FF2B5EF4-FFF2-40B4-BE49-F238E27FC236}">
                <a16:creationId xmlns:a16="http://schemas.microsoft.com/office/drawing/2014/main" id="{43B8AF02-92D3-4A4F-BD2A-E7B3C05D30C0}"/>
              </a:ext>
            </a:extLst>
          </p:cNvPr>
          <p:cNvSpPr txBox="1">
            <a:spLocks noGrp="1"/>
          </p:cNvSpPr>
          <p:nvPr>
            <p:ph type="ctrTitle"/>
          </p:nvPr>
        </p:nvSpPr>
        <p:spPr>
          <a:xfrm>
            <a:off x="344555" y="1410300"/>
            <a:ext cx="7772400" cy="2322900"/>
          </a:xfrm>
          <a:prstGeom prst="rect">
            <a:avLst/>
          </a:prstGeom>
          <a:noFill/>
          <a:ln>
            <a:noFill/>
          </a:ln>
        </p:spPr>
        <p:txBody>
          <a:bodyPr spcFirstLastPara="1" wrap="square" lIns="69775" tIns="34875" rIns="69775" bIns="34875" anchor="b" anchorCtr="0">
            <a:noAutofit/>
          </a:bodyPr>
          <a:lstStyle/>
          <a:p>
            <a:pPr marL="0" lvl="0" indent="0" algn="l" rtl="0">
              <a:lnSpc>
                <a:spcPct val="90000"/>
              </a:lnSpc>
              <a:spcBef>
                <a:spcPts val="0"/>
              </a:spcBef>
              <a:spcAft>
                <a:spcPts val="0"/>
              </a:spcAft>
              <a:buSzPts val="5000"/>
              <a:buNone/>
            </a:pPr>
            <a:r>
              <a:rPr lang="en-US" sz="4800" dirty="0">
                <a:latin typeface="Circular Std Bold" panose="020B0804020101010102" pitchFamily="34" charset="0"/>
                <a:cs typeface="Circular Std Bold" panose="020B0804020101010102" pitchFamily="34" charset="0"/>
              </a:rPr>
              <a:t>GitHub Introduction</a:t>
            </a:r>
            <a:endParaRPr sz="4800" dirty="0">
              <a:latin typeface="Circular Std Bold" panose="020B0804020101010102" pitchFamily="34" charset="0"/>
              <a:cs typeface="Circular Std Bold" panose="020B0804020101010102" pitchFamily="34" charset="0"/>
            </a:endParaRPr>
          </a:p>
        </p:txBody>
      </p:sp>
      <p:sp>
        <p:nvSpPr>
          <p:cNvPr id="12" name="TextBox 11">
            <a:extLst>
              <a:ext uri="{FF2B5EF4-FFF2-40B4-BE49-F238E27FC236}">
                <a16:creationId xmlns:a16="http://schemas.microsoft.com/office/drawing/2014/main" id="{A2AF9DD4-6B0B-4EF6-96E9-B5FD1F92A6DC}"/>
              </a:ext>
            </a:extLst>
          </p:cNvPr>
          <p:cNvSpPr txBox="1"/>
          <p:nvPr/>
        </p:nvSpPr>
        <p:spPr>
          <a:xfrm>
            <a:off x="344555" y="0"/>
            <a:ext cx="2695225" cy="615618"/>
          </a:xfrm>
          <a:prstGeom prst="rect">
            <a:avLst/>
          </a:prstGeom>
          <a:noFill/>
        </p:spPr>
        <p:txBody>
          <a:bodyPr wrap="none" rtlCol="0">
            <a:spAutoFit/>
          </a:bodyPr>
          <a:lstStyle/>
          <a:p>
            <a:pPr>
              <a:lnSpc>
                <a:spcPts val="5000"/>
              </a:lnSpc>
            </a:pPr>
            <a:r>
              <a:rPr lang="en-US" sz="1300" kern="100" spc="300" dirty="0">
                <a:solidFill>
                  <a:srgbClr val="FFFFFF"/>
                </a:solidFill>
                <a:latin typeface="Circular Std Bold" panose="020B0804020101010102" pitchFamily="34" charset="0"/>
                <a:cs typeface="Circular Std Bold" panose="020B0804020101010102" pitchFamily="34" charset="0"/>
              </a:rPr>
              <a:t>SUPPLEMENT MODULE</a:t>
            </a:r>
            <a:endParaRPr lang="en-ID" sz="1300" kern="100" spc="300" dirty="0">
              <a:solidFill>
                <a:srgbClr val="FFFFFF"/>
              </a:solidFill>
              <a:latin typeface="Circular Std Bold" panose="020B0804020101010102" pitchFamily="34" charset="0"/>
              <a:cs typeface="Circular Std Bold" panose="020B0804020101010102" pitchFamily="34" charset="0"/>
            </a:endParaRPr>
          </a:p>
        </p:txBody>
      </p:sp>
      <p:sp>
        <p:nvSpPr>
          <p:cNvPr id="13" name="TextBox 12">
            <a:extLst>
              <a:ext uri="{FF2B5EF4-FFF2-40B4-BE49-F238E27FC236}">
                <a16:creationId xmlns:a16="http://schemas.microsoft.com/office/drawing/2014/main" id="{4E249992-A1A1-4C04-85F5-1DA509F452EC}"/>
              </a:ext>
            </a:extLst>
          </p:cNvPr>
          <p:cNvSpPr txBox="1"/>
          <p:nvPr/>
        </p:nvSpPr>
        <p:spPr>
          <a:xfrm>
            <a:off x="344555" y="2030353"/>
            <a:ext cx="1250022" cy="654731"/>
          </a:xfrm>
          <a:prstGeom prst="rect">
            <a:avLst/>
          </a:prstGeom>
          <a:noFill/>
        </p:spPr>
        <p:txBody>
          <a:bodyPr wrap="none" rtlCol="0">
            <a:spAutoFit/>
          </a:bodyPr>
          <a:lstStyle/>
          <a:p>
            <a:pPr>
              <a:lnSpc>
                <a:spcPts val="5000"/>
              </a:lnSpc>
            </a:pPr>
            <a:r>
              <a:rPr lang="en-US" sz="2500" kern="100" spc="20" dirty="0">
                <a:solidFill>
                  <a:srgbClr val="51BB7C"/>
                </a:solidFill>
                <a:latin typeface="Circular Std Book" panose="020B0604020101020102" pitchFamily="34" charset="0"/>
                <a:cs typeface="Circular Std Book" panose="020B0604020101020102" pitchFamily="34" charset="0"/>
              </a:rPr>
              <a:t>GitHub</a:t>
            </a:r>
            <a:endParaRPr lang="en-ID" sz="2500" kern="100" spc="20" dirty="0">
              <a:solidFill>
                <a:srgbClr val="51BB7C"/>
              </a:solidFill>
              <a:latin typeface="Circular Std Book" panose="020B0604020101020102" pitchFamily="34" charset="0"/>
              <a:cs typeface="Circular Std Book" panose="020B0604020101020102"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B60876-2157-43A1-9B27-01B92F887220}"/>
              </a:ext>
            </a:extLst>
          </p:cNvPr>
          <p:cNvPicPr>
            <a:picLocks noChangeAspect="1"/>
          </p:cNvPicPr>
          <p:nvPr/>
        </p:nvPicPr>
        <p:blipFill>
          <a:blip r:embed="rId3"/>
          <a:stretch>
            <a:fillRect/>
          </a:stretch>
        </p:blipFill>
        <p:spPr>
          <a:xfrm>
            <a:off x="11691" y="0"/>
            <a:ext cx="9139428" cy="5143500"/>
          </a:xfrm>
          <a:prstGeom prst="rect">
            <a:avLst/>
          </a:prstGeom>
        </p:spPr>
      </p:pic>
      <p:sp>
        <p:nvSpPr>
          <p:cNvPr id="8" name="Title 1">
            <a:extLst>
              <a:ext uri="{FF2B5EF4-FFF2-40B4-BE49-F238E27FC236}">
                <a16:creationId xmlns:a16="http://schemas.microsoft.com/office/drawing/2014/main" id="{895E5A17-7AB4-4932-96F2-CF443177FC95}"/>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git remote</a:t>
            </a:r>
            <a:endParaRPr lang="en-ID" sz="2400" dirty="0">
              <a:latin typeface="Circular Std Bold" panose="020B0804020101010102" pitchFamily="34" charset="0"/>
              <a:cs typeface="Circular Std Bold" panose="020B0804020101010102" pitchFamily="34" charset="0"/>
            </a:endParaRPr>
          </a:p>
        </p:txBody>
      </p:sp>
      <p:sp>
        <p:nvSpPr>
          <p:cNvPr id="4" name="TextBox 3">
            <a:extLst>
              <a:ext uri="{FF2B5EF4-FFF2-40B4-BE49-F238E27FC236}">
                <a16:creationId xmlns:a16="http://schemas.microsoft.com/office/drawing/2014/main" id="{EC0485C5-B01A-4603-B1F9-97DC65FAB922}"/>
              </a:ext>
            </a:extLst>
          </p:cNvPr>
          <p:cNvSpPr txBox="1"/>
          <p:nvPr/>
        </p:nvSpPr>
        <p:spPr>
          <a:xfrm>
            <a:off x="410079" y="1357848"/>
            <a:ext cx="7570805" cy="3785652"/>
          </a:xfrm>
          <a:prstGeom prst="rect">
            <a:avLst/>
          </a:prstGeom>
          <a:noFill/>
        </p:spPr>
        <p:txBody>
          <a:bodyPr wrap="square" numCol="1">
            <a:spAutoFit/>
          </a:bodyPr>
          <a:lstStyle/>
          <a:p>
            <a:r>
              <a:rPr lang="en-US" sz="1600" b="0" i="0" u="none" strike="noStrike" baseline="0" dirty="0">
                <a:latin typeface="Circular Std Book" panose="020B0604020101020102" pitchFamily="34" charset="0"/>
                <a:cs typeface="Circular Std Book" panose="020B0604020101020102" pitchFamily="34" charset="0"/>
              </a:rPr>
              <a:t>List the remote connections you have to other repositories</a:t>
            </a:r>
            <a:r>
              <a:rPr lang="en-ID" sz="1600" b="0" i="0" u="none" strike="noStrike" baseline="0" dirty="0">
                <a:latin typeface="Circular Std Book" panose="020B0604020101020102" pitchFamily="34" charset="0"/>
                <a:cs typeface="Circular Std Book" panose="020B0604020101020102" pitchFamily="34" charset="0"/>
              </a:rPr>
              <a:t>: </a:t>
            </a:r>
          </a:p>
          <a:p>
            <a:pPr marL="285750" indent="-285750">
              <a:buFont typeface="Arial" panose="020B0604020202020204" pitchFamily="34" charset="0"/>
              <a:buChar char="•"/>
            </a:pPr>
            <a:r>
              <a:rPr lang="en-ID" sz="1600" b="1" dirty="0">
                <a:latin typeface="Circular Std Book" panose="020B0604020101020102" pitchFamily="34" charset="0"/>
                <a:cs typeface="Circular Std Book" panose="020B0604020101020102" pitchFamily="34" charset="0"/>
              </a:rPr>
              <a:t>g</a:t>
            </a:r>
            <a:r>
              <a:rPr lang="en-ID" sz="1600" b="1" i="0" u="none" strike="noStrike" baseline="0" dirty="0">
                <a:latin typeface="Circular Std Book" panose="020B0604020101020102" pitchFamily="34" charset="0"/>
                <a:cs typeface="Circular Std Book" panose="020B0604020101020102" pitchFamily="34" charset="0"/>
              </a:rPr>
              <a:t>it remote</a:t>
            </a:r>
          </a:p>
          <a:p>
            <a:endParaRPr lang="en-ID" sz="1600" b="0" i="0" u="none" strike="noStrike" baseline="0" dirty="0">
              <a:latin typeface="Circular Std Book" panose="020B0604020101020102" pitchFamily="34" charset="0"/>
              <a:cs typeface="Circular Std Book" panose="020B0604020101020102" pitchFamily="34" charset="0"/>
            </a:endParaRPr>
          </a:p>
          <a:p>
            <a:r>
              <a:rPr lang="en-US" sz="1600" b="0" i="0" u="none" strike="noStrike" baseline="0" dirty="0">
                <a:latin typeface="Circular Std Book" panose="020B0604020101020102" pitchFamily="34" charset="0"/>
                <a:cs typeface="Circular Std Book" panose="020B0604020101020102" pitchFamily="34" charset="0"/>
              </a:rPr>
              <a:t>Same as the above command, but include the URL of each connection: </a:t>
            </a:r>
            <a:endParaRPr lang="en-ID" sz="1600" b="0" i="0" u="none" strike="noStrike" baseline="0" dirty="0">
              <a:latin typeface="Circular Std Book" panose="020B0604020101020102" pitchFamily="34" charset="0"/>
              <a:cs typeface="Circular Std Book" panose="020B0604020101020102" pitchFamily="34" charset="0"/>
            </a:endParaRPr>
          </a:p>
          <a:p>
            <a:pPr marL="285750" indent="-285750">
              <a:buFont typeface="Arial" panose="020B0604020202020204" pitchFamily="34" charset="0"/>
              <a:buChar char="•"/>
            </a:pPr>
            <a:r>
              <a:rPr lang="en-ID" sz="1600" b="1" i="0" u="none" strike="noStrike" baseline="0" dirty="0">
                <a:latin typeface="Circular Std Book" panose="020B0604020101020102" pitchFamily="34" charset="0"/>
                <a:cs typeface="Circular Std Book" panose="020B0604020101020102" pitchFamily="34" charset="0"/>
              </a:rPr>
              <a:t>git remote -v</a:t>
            </a:r>
          </a:p>
          <a:p>
            <a:endParaRPr lang="en-ID" sz="1600" b="0" i="0" u="none" strike="noStrike" baseline="0" dirty="0">
              <a:latin typeface="Circular Std Book" panose="020B0604020101020102" pitchFamily="34" charset="0"/>
              <a:cs typeface="Circular Std Book" panose="020B0604020101020102" pitchFamily="34" charset="0"/>
            </a:endParaRPr>
          </a:p>
          <a:p>
            <a:r>
              <a:rPr lang="en-US" sz="1600" b="0" i="0" u="none" strike="noStrike" baseline="0" dirty="0">
                <a:latin typeface="Circular Std Book" panose="020B0604020101020102" pitchFamily="34" charset="0"/>
                <a:cs typeface="Circular Std Book" panose="020B0604020101020102" pitchFamily="34" charset="0"/>
              </a:rPr>
              <a:t>Create a new connection to a remote repository</a:t>
            </a:r>
            <a:r>
              <a:rPr lang="en-ID" sz="1600" b="0" i="0" u="none" strike="noStrike" baseline="0" dirty="0">
                <a:latin typeface="Circular Std Book" panose="020B0604020101020102" pitchFamily="34" charset="0"/>
                <a:cs typeface="Circular Std Book" panose="020B0604020101020102" pitchFamily="34" charset="0"/>
              </a:rPr>
              <a:t>: </a:t>
            </a:r>
          </a:p>
          <a:p>
            <a:pPr marL="285750" indent="-285750">
              <a:buFont typeface="Arial" panose="020B0604020202020204" pitchFamily="34" charset="0"/>
              <a:buChar char="•"/>
            </a:pPr>
            <a:r>
              <a:rPr lang="en-US" sz="1600" b="1" i="0" u="none" strike="noStrike" baseline="0" dirty="0">
                <a:latin typeface="Circular Std Book" panose="020B0604020101020102" pitchFamily="34" charset="0"/>
                <a:cs typeface="Circular Std Book" panose="020B0604020101020102" pitchFamily="34" charset="0"/>
              </a:rPr>
              <a:t>git remote add &lt;name&gt; &lt;</a:t>
            </a:r>
            <a:r>
              <a:rPr lang="en-US" sz="1600" b="1" i="0" u="none" strike="noStrike" baseline="0" dirty="0" err="1">
                <a:latin typeface="Circular Std Book" panose="020B0604020101020102" pitchFamily="34" charset="0"/>
                <a:cs typeface="Circular Std Book" panose="020B0604020101020102" pitchFamily="34" charset="0"/>
              </a:rPr>
              <a:t>url</a:t>
            </a:r>
            <a:r>
              <a:rPr lang="en-US" sz="1600" b="1" i="0" u="none" strike="noStrike" baseline="0" dirty="0">
                <a:latin typeface="Circular Std Book" panose="020B0604020101020102" pitchFamily="34" charset="0"/>
                <a:cs typeface="Circular Std Book" panose="020B0604020101020102" pitchFamily="34" charset="0"/>
              </a:rPr>
              <a:t>&gt;</a:t>
            </a:r>
          </a:p>
          <a:p>
            <a:endParaRPr lang="en-ID" sz="1600" b="0" i="0" u="none" strike="noStrike" baseline="0" dirty="0">
              <a:latin typeface="Circular Std Book" panose="020B0604020101020102" pitchFamily="34" charset="0"/>
              <a:cs typeface="Circular Std Book" panose="020B0604020101020102" pitchFamily="34" charset="0"/>
            </a:endParaRPr>
          </a:p>
          <a:p>
            <a:r>
              <a:rPr lang="en-US" sz="1600" b="0" i="0" u="none" strike="noStrike" baseline="0" dirty="0">
                <a:latin typeface="Circular Std Book" panose="020B0604020101020102" pitchFamily="34" charset="0"/>
                <a:cs typeface="Circular Std Book" panose="020B0604020101020102" pitchFamily="34" charset="0"/>
              </a:rPr>
              <a:t>Remove the connection to the remote repository by name: </a:t>
            </a:r>
            <a:endParaRPr lang="en-ID" sz="1600" b="0" i="0" u="none" strike="noStrike" baseline="0" dirty="0">
              <a:latin typeface="Circular Std Book" panose="020B0604020101020102" pitchFamily="34" charset="0"/>
              <a:cs typeface="Circular Std Book" panose="020B0604020101020102" pitchFamily="34" charset="0"/>
            </a:endParaRPr>
          </a:p>
          <a:p>
            <a:pPr marL="285750" indent="-285750">
              <a:buFont typeface="Arial" panose="020B0604020202020204" pitchFamily="34" charset="0"/>
              <a:buChar char="•"/>
            </a:pPr>
            <a:r>
              <a:rPr lang="en-ID" sz="1600" b="1" i="0" u="none" strike="noStrike" baseline="0" dirty="0">
                <a:latin typeface="Circular Std Book" panose="020B0604020101020102" pitchFamily="34" charset="0"/>
                <a:cs typeface="Circular Std Book" panose="020B0604020101020102" pitchFamily="34" charset="0"/>
              </a:rPr>
              <a:t>git remote rm &lt;name&gt;</a:t>
            </a:r>
          </a:p>
          <a:p>
            <a:endParaRPr lang="en-ID" sz="1600" b="1" dirty="0">
              <a:latin typeface="Circular Std Book" panose="020B0604020101020102" pitchFamily="34" charset="0"/>
              <a:cs typeface="Circular Std Book" panose="020B0604020101020102"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ircular Std Book" panose="020B0604020101020102" pitchFamily="34" charset="0"/>
                <a:cs typeface="Circular Std Book" panose="020B0604020101020102" pitchFamily="34" charset="0"/>
                <a:sym typeface="Arial"/>
              </a:rPr>
              <a:t>Rename a remote connection : </a:t>
            </a:r>
            <a:endParaRPr kumimoji="0" lang="en-ID" sz="1600" b="0" i="0" u="none" strike="noStrike" kern="0" cap="none" spc="0" normalizeH="0" baseline="0" noProof="0" dirty="0">
              <a:ln>
                <a:noFill/>
              </a:ln>
              <a:solidFill>
                <a:srgbClr val="000000"/>
              </a:solidFill>
              <a:effectLst/>
              <a:uLnTx/>
              <a:uFillTx/>
              <a:latin typeface="Circular Std Book" panose="020B0604020101020102" pitchFamily="34" charset="0"/>
              <a:cs typeface="Circular Std Book" panose="020B0604020101020102"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000000"/>
                </a:solidFill>
                <a:effectLst/>
                <a:uLnTx/>
                <a:uFillTx/>
                <a:latin typeface="Circular Std Book" panose="020B0604020101020102" pitchFamily="34" charset="0"/>
                <a:cs typeface="Circular Std Book" panose="020B0604020101020102" pitchFamily="34" charset="0"/>
                <a:sym typeface="Arial"/>
              </a:rPr>
              <a:t>git remote rename &lt;</a:t>
            </a:r>
            <a:r>
              <a:rPr kumimoji="0" lang="en-US" sz="1600" b="1" i="0" u="none" strike="noStrike" kern="0" cap="none" spc="0" normalizeH="0" baseline="0" noProof="0" dirty="0" err="1">
                <a:ln>
                  <a:noFill/>
                </a:ln>
                <a:solidFill>
                  <a:srgbClr val="000000"/>
                </a:solidFill>
                <a:effectLst/>
                <a:uLnTx/>
                <a:uFillTx/>
                <a:latin typeface="Circular Std Book" panose="020B0604020101020102" pitchFamily="34" charset="0"/>
                <a:cs typeface="Circular Std Book" panose="020B0604020101020102" pitchFamily="34" charset="0"/>
                <a:sym typeface="Arial"/>
              </a:rPr>
              <a:t>oldName</a:t>
            </a:r>
            <a:r>
              <a:rPr kumimoji="0" lang="en-US" sz="1600" b="1" i="0" u="none" strike="noStrike" kern="0" cap="none" spc="0" normalizeH="0" baseline="0" noProof="0" dirty="0">
                <a:ln>
                  <a:noFill/>
                </a:ln>
                <a:solidFill>
                  <a:srgbClr val="000000"/>
                </a:solidFill>
                <a:effectLst/>
                <a:uLnTx/>
                <a:uFillTx/>
                <a:latin typeface="Circular Std Book" panose="020B0604020101020102" pitchFamily="34" charset="0"/>
                <a:cs typeface="Circular Std Book" panose="020B0604020101020102" pitchFamily="34" charset="0"/>
                <a:sym typeface="Arial"/>
              </a:rPr>
              <a:t>&gt; &lt;</a:t>
            </a:r>
            <a:r>
              <a:rPr kumimoji="0" lang="en-US" sz="1600" b="1" i="0" u="none" strike="noStrike" kern="0" cap="none" spc="0" normalizeH="0" baseline="0" noProof="0" dirty="0" err="1">
                <a:ln>
                  <a:noFill/>
                </a:ln>
                <a:solidFill>
                  <a:srgbClr val="000000"/>
                </a:solidFill>
                <a:effectLst/>
                <a:uLnTx/>
                <a:uFillTx/>
                <a:latin typeface="Circular Std Book" panose="020B0604020101020102" pitchFamily="34" charset="0"/>
                <a:cs typeface="Circular Std Book" panose="020B0604020101020102" pitchFamily="34" charset="0"/>
                <a:sym typeface="Arial"/>
              </a:rPr>
              <a:t>newName</a:t>
            </a:r>
            <a:r>
              <a:rPr kumimoji="0" lang="en-US" sz="1600" b="1" i="0" u="none" strike="noStrike" kern="0" cap="none" spc="0" normalizeH="0" baseline="0" noProof="0" dirty="0">
                <a:ln>
                  <a:noFill/>
                </a:ln>
                <a:solidFill>
                  <a:srgbClr val="000000"/>
                </a:solidFill>
                <a:effectLst/>
                <a:uLnTx/>
                <a:uFillTx/>
                <a:latin typeface="Circular Std Book" panose="020B0604020101020102" pitchFamily="34" charset="0"/>
                <a:cs typeface="Circular Std Book" panose="020B0604020101020102" pitchFamily="34" charset="0"/>
                <a:sym typeface="Arial"/>
              </a:rPr>
              <a:t>&gt;</a:t>
            </a:r>
            <a:endParaRPr lang="en-ID" sz="1600" b="0" i="0" u="none" strike="noStrike" baseline="0" dirty="0">
              <a:latin typeface="Circular Std Book" panose="020B0604020101020102" pitchFamily="34" charset="0"/>
              <a:cs typeface="Circular Std Book" panose="020B0604020101020102" pitchFamily="34" charset="0"/>
            </a:endParaRPr>
          </a:p>
          <a:p>
            <a:pPr marL="180975"/>
            <a:endParaRPr lang="en-ID" sz="1600" b="1" dirty="0">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169394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EB77FD-CEA6-4AF9-941D-6D0DF1770152}"/>
              </a:ext>
            </a:extLst>
          </p:cNvPr>
          <p:cNvPicPr>
            <a:picLocks noChangeAspect="1"/>
          </p:cNvPicPr>
          <p:nvPr/>
        </p:nvPicPr>
        <p:blipFill>
          <a:blip r:embed="rId3"/>
          <a:stretch>
            <a:fillRect/>
          </a:stretch>
        </p:blipFill>
        <p:spPr>
          <a:xfrm>
            <a:off x="11691" y="0"/>
            <a:ext cx="9139428" cy="5143500"/>
          </a:xfrm>
          <a:prstGeom prst="rect">
            <a:avLst/>
          </a:prstGeom>
        </p:spPr>
      </p:pic>
      <p:sp>
        <p:nvSpPr>
          <p:cNvPr id="13" name="Title 1">
            <a:extLst>
              <a:ext uri="{FF2B5EF4-FFF2-40B4-BE49-F238E27FC236}">
                <a16:creationId xmlns:a16="http://schemas.microsoft.com/office/drawing/2014/main" id="{EF7A9F29-28E3-460D-AEE0-8B43B6BAAED5}"/>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git push</a:t>
            </a:r>
            <a:endParaRPr lang="en-ID" sz="2400" dirty="0">
              <a:latin typeface="Circular Std Bold" panose="020B0804020101010102" pitchFamily="34" charset="0"/>
              <a:cs typeface="Circular Std Bold" panose="020B0804020101010102" pitchFamily="34" charset="0"/>
            </a:endParaRPr>
          </a:p>
        </p:txBody>
      </p:sp>
      <p:pic>
        <p:nvPicPr>
          <p:cNvPr id="9" name="Google Shape;528;g96b2f0a949_0_391">
            <a:extLst>
              <a:ext uri="{FF2B5EF4-FFF2-40B4-BE49-F238E27FC236}">
                <a16:creationId xmlns:a16="http://schemas.microsoft.com/office/drawing/2014/main" id="{D7D301E4-9A3C-4CF5-8971-A1EB10D744E3}"/>
              </a:ext>
            </a:extLst>
          </p:cNvPr>
          <p:cNvPicPr preferRelativeResize="0"/>
          <p:nvPr/>
        </p:nvPicPr>
        <p:blipFill rotWithShape="1">
          <a:blip r:embed="rId4">
            <a:alphaModFix/>
            <a:extLst>
              <a:ext uri="{BEBA8EAE-BF5A-486C-A8C5-ECC9F3942E4B}">
                <a14:imgProps xmlns:a14="http://schemas.microsoft.com/office/drawing/2010/main">
                  <a14:imgLayer r:embed="rId5">
                    <a14:imgEffect>
                      <a14:backgroundRemoval t="10000" b="90000" l="10000" r="90000"/>
                    </a14:imgEffect>
                  </a14:imgLayer>
                </a14:imgProps>
              </a:ext>
            </a:extLst>
          </a:blip>
          <a:srcRect/>
          <a:stretch/>
        </p:blipFill>
        <p:spPr>
          <a:xfrm>
            <a:off x="2846756" y="725312"/>
            <a:ext cx="3095601" cy="1709250"/>
          </a:xfrm>
          <a:prstGeom prst="rect">
            <a:avLst/>
          </a:prstGeom>
          <a:noFill/>
          <a:ln>
            <a:noFill/>
          </a:ln>
        </p:spPr>
      </p:pic>
      <p:cxnSp>
        <p:nvCxnSpPr>
          <p:cNvPr id="11" name="Google Shape;530;g96b2f0a949_0_391">
            <a:extLst>
              <a:ext uri="{FF2B5EF4-FFF2-40B4-BE49-F238E27FC236}">
                <a16:creationId xmlns:a16="http://schemas.microsoft.com/office/drawing/2014/main" id="{9DF93D95-53E5-464F-BA90-386A4B96C84B}"/>
              </a:ext>
            </a:extLst>
          </p:cNvPr>
          <p:cNvCxnSpPr>
            <a:cxnSpLocks/>
          </p:cNvCxnSpPr>
          <p:nvPr/>
        </p:nvCxnSpPr>
        <p:spPr>
          <a:xfrm rot="10800000" flipH="1">
            <a:off x="4348710" y="2483014"/>
            <a:ext cx="6900" cy="775200"/>
          </a:xfrm>
          <a:prstGeom prst="straightConnector1">
            <a:avLst/>
          </a:prstGeom>
          <a:noFill/>
          <a:ln w="19050" cap="flat" cmpd="sng">
            <a:solidFill>
              <a:srgbClr val="44546A"/>
            </a:solidFill>
            <a:prstDash val="solid"/>
            <a:round/>
            <a:headEnd type="none" w="sm" len="sm"/>
            <a:tailEnd type="triangle" w="med" len="med"/>
          </a:ln>
        </p:spPr>
      </p:cxnSp>
      <p:sp>
        <p:nvSpPr>
          <p:cNvPr id="12" name="Google Shape;531;g96b2f0a949_0_391">
            <a:extLst>
              <a:ext uri="{FF2B5EF4-FFF2-40B4-BE49-F238E27FC236}">
                <a16:creationId xmlns:a16="http://schemas.microsoft.com/office/drawing/2014/main" id="{979D798B-2F97-4C97-ABC1-8812A62E3578}"/>
              </a:ext>
            </a:extLst>
          </p:cNvPr>
          <p:cNvSpPr txBox="1"/>
          <p:nvPr/>
        </p:nvSpPr>
        <p:spPr>
          <a:xfrm>
            <a:off x="4394557" y="2618464"/>
            <a:ext cx="1074000" cy="50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dirty="0">
                <a:latin typeface="Circular Std Book" panose="020B0604020101020102" pitchFamily="34" charset="0"/>
                <a:cs typeface="Circular Std Book" panose="020B0604020101020102" pitchFamily="34" charset="0"/>
              </a:rPr>
              <a:t>g</a:t>
            </a:r>
            <a:r>
              <a:rPr lang="en-US" sz="1600" b="1" i="0" u="none" strike="noStrike" cap="none" dirty="0">
                <a:solidFill>
                  <a:srgbClr val="000000"/>
                </a:solidFill>
                <a:latin typeface="Circular Std Book" panose="020B0604020101020102" pitchFamily="34" charset="0"/>
                <a:ea typeface="Arial"/>
                <a:cs typeface="Circular Std Book" panose="020B0604020101020102" pitchFamily="34" charset="0"/>
                <a:sym typeface="Arial"/>
              </a:rPr>
              <a:t>it push</a:t>
            </a:r>
            <a:endParaRPr sz="1600" b="1" i="0" u="none" strike="noStrike" cap="none" dirty="0">
              <a:solidFill>
                <a:srgbClr val="000000"/>
              </a:solidFill>
              <a:latin typeface="Circular Std Book" panose="020B0604020101020102" pitchFamily="34" charset="0"/>
              <a:ea typeface="Arial"/>
              <a:cs typeface="Circular Std Book" panose="020B0604020101020102" pitchFamily="34" charset="0"/>
              <a:sym typeface="Arial"/>
            </a:endParaRPr>
          </a:p>
        </p:txBody>
      </p:sp>
      <p:pic>
        <p:nvPicPr>
          <p:cNvPr id="15" name="Google Shape;546;g5361c45bbd_0_51">
            <a:extLst>
              <a:ext uri="{FF2B5EF4-FFF2-40B4-BE49-F238E27FC236}">
                <a16:creationId xmlns:a16="http://schemas.microsoft.com/office/drawing/2014/main" id="{CE72DDA9-8D32-46C9-A0B6-755A57A540F8}"/>
              </a:ext>
            </a:extLst>
          </p:cNvPr>
          <p:cNvPicPr preferRelativeResize="0"/>
          <p:nvPr/>
        </p:nvPicPr>
        <p:blipFill rotWithShape="1">
          <a:blip r:embed="rId6">
            <a:alphaModFix/>
          </a:blip>
          <a:srcRect t="50000" r="66966" b="6483"/>
          <a:stretch/>
        </p:blipFill>
        <p:spPr>
          <a:xfrm>
            <a:off x="3520381" y="3490568"/>
            <a:ext cx="1792027" cy="1278776"/>
          </a:xfrm>
          <a:prstGeom prst="rect">
            <a:avLst/>
          </a:prstGeom>
          <a:noFill/>
          <a:ln>
            <a:noFill/>
          </a:ln>
        </p:spPr>
      </p:pic>
      <p:sp>
        <p:nvSpPr>
          <p:cNvPr id="2" name="TextBox 1">
            <a:extLst>
              <a:ext uri="{FF2B5EF4-FFF2-40B4-BE49-F238E27FC236}">
                <a16:creationId xmlns:a16="http://schemas.microsoft.com/office/drawing/2014/main" id="{5500B01C-6478-44E6-8CCB-F2CDB1E32D3C}"/>
              </a:ext>
            </a:extLst>
          </p:cNvPr>
          <p:cNvSpPr txBox="1"/>
          <p:nvPr/>
        </p:nvSpPr>
        <p:spPr>
          <a:xfrm>
            <a:off x="3558629" y="4697044"/>
            <a:ext cx="1593962" cy="338554"/>
          </a:xfrm>
          <a:prstGeom prst="rect">
            <a:avLst/>
          </a:prstGeom>
          <a:noFill/>
        </p:spPr>
        <p:txBody>
          <a:bodyPr wrap="none" rtlCol="0">
            <a:spAutoFit/>
          </a:bodyPr>
          <a:lstStyle/>
          <a:p>
            <a:r>
              <a:rPr lang="en-US" sz="1600" b="1" dirty="0">
                <a:latin typeface="Circular Std Book" panose="020B0604020101020102" pitchFamily="34" charset="0"/>
                <a:cs typeface="Circular Std Book" panose="020B0604020101020102" pitchFamily="34" charset="0"/>
              </a:rPr>
              <a:t>Our Computer</a:t>
            </a:r>
            <a:endParaRPr lang="en-ID" sz="1600" b="1" dirty="0">
              <a:latin typeface="Circular Std Book" panose="020B0604020101020102" pitchFamily="34" charset="0"/>
              <a:cs typeface="Circular Std Book" panose="020B0604020101020102" pitchFamily="34" charset="0"/>
            </a:endParaRPr>
          </a:p>
        </p:txBody>
      </p:sp>
      <p:sp>
        <p:nvSpPr>
          <p:cNvPr id="4" name="TextBox 3">
            <a:extLst>
              <a:ext uri="{FF2B5EF4-FFF2-40B4-BE49-F238E27FC236}">
                <a16:creationId xmlns:a16="http://schemas.microsoft.com/office/drawing/2014/main" id="{746717BE-CC39-4822-8493-E60ED1977687}"/>
              </a:ext>
            </a:extLst>
          </p:cNvPr>
          <p:cNvSpPr txBox="1"/>
          <p:nvPr/>
        </p:nvSpPr>
        <p:spPr>
          <a:xfrm>
            <a:off x="3122756" y="1917333"/>
            <a:ext cx="2654445" cy="338554"/>
          </a:xfrm>
          <a:prstGeom prst="rect">
            <a:avLst/>
          </a:prstGeom>
          <a:noFill/>
        </p:spPr>
        <p:txBody>
          <a:bodyPr wrap="none" rtlCol="0">
            <a:spAutoFit/>
          </a:bodyPr>
          <a:lstStyle/>
          <a:p>
            <a:r>
              <a:rPr lang="en-US" sz="1600" b="1" dirty="0">
                <a:latin typeface="Circular Std Book" panose="020B0604020101020102" pitchFamily="34" charset="0"/>
                <a:cs typeface="Circular Std Book" panose="020B0604020101020102" pitchFamily="34" charset="0"/>
              </a:rPr>
              <a:t>Our Repository in GitHub</a:t>
            </a:r>
            <a:endParaRPr lang="en-ID" sz="1600" b="1" dirty="0">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175893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C24444-EDDA-4EF3-876F-5DF76036B575}"/>
              </a:ext>
            </a:extLst>
          </p:cNvPr>
          <p:cNvPicPr>
            <a:picLocks noChangeAspect="1"/>
          </p:cNvPicPr>
          <p:nvPr/>
        </p:nvPicPr>
        <p:blipFill>
          <a:blip r:embed="rId3"/>
          <a:stretch>
            <a:fillRect/>
          </a:stretch>
        </p:blipFill>
        <p:spPr>
          <a:xfrm>
            <a:off x="11691" y="0"/>
            <a:ext cx="9139428" cy="5143500"/>
          </a:xfrm>
          <a:prstGeom prst="rect">
            <a:avLst/>
          </a:prstGeom>
        </p:spPr>
      </p:pic>
      <p:sp>
        <p:nvSpPr>
          <p:cNvPr id="5" name="Title 1">
            <a:extLst>
              <a:ext uri="{FF2B5EF4-FFF2-40B4-BE49-F238E27FC236}">
                <a16:creationId xmlns:a16="http://schemas.microsoft.com/office/drawing/2014/main" id="{188BDBAE-C760-4474-8FA7-044246126388}"/>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git push</a:t>
            </a:r>
            <a:endParaRPr lang="en-ID" sz="2400" dirty="0">
              <a:latin typeface="Circular Std Bold" panose="020B0804020101010102" pitchFamily="34" charset="0"/>
              <a:cs typeface="Circular Std Bold" panose="020B0804020101010102" pitchFamily="34" charset="0"/>
            </a:endParaRPr>
          </a:p>
        </p:txBody>
      </p:sp>
      <p:sp>
        <p:nvSpPr>
          <p:cNvPr id="6" name="TextBox 5">
            <a:extLst>
              <a:ext uri="{FF2B5EF4-FFF2-40B4-BE49-F238E27FC236}">
                <a16:creationId xmlns:a16="http://schemas.microsoft.com/office/drawing/2014/main" id="{3501C2F0-EBDE-4EC5-B93C-A41225DE66B2}"/>
              </a:ext>
            </a:extLst>
          </p:cNvPr>
          <p:cNvSpPr txBox="1"/>
          <p:nvPr/>
        </p:nvSpPr>
        <p:spPr>
          <a:xfrm>
            <a:off x="410079" y="1196636"/>
            <a:ext cx="7570805" cy="2308324"/>
          </a:xfrm>
          <a:prstGeom prst="rect">
            <a:avLst/>
          </a:prstGeom>
          <a:noFill/>
        </p:spPr>
        <p:txBody>
          <a:bodyPr wrap="square" numCol="1">
            <a:spAutoFit/>
          </a:bodyPr>
          <a:lstStyle/>
          <a:p>
            <a:pPr algn="l"/>
            <a:endParaRPr lang="en-ID" b="0" i="0" u="none" strike="noStrike" baseline="0" dirty="0">
              <a:solidFill>
                <a:srgbClr val="000000"/>
              </a:solidFill>
              <a:latin typeface="Circular Std Book" panose="020B0604020101020102" pitchFamily="34" charset="0"/>
              <a:cs typeface="Circular Std Book" panose="020B0604020101020102" pitchFamily="34" charset="0"/>
            </a:endParaRPr>
          </a:p>
          <a:p>
            <a:r>
              <a:rPr lang="en-US" dirty="0">
                <a:latin typeface="Circular Std Book" panose="020B0604020101020102" pitchFamily="34" charset="0"/>
                <a:cs typeface="Circular Std Book" panose="020B0604020101020102" pitchFamily="34" charset="0"/>
              </a:rPr>
              <a:t>U</a:t>
            </a:r>
            <a:r>
              <a:rPr lang="en-US" b="0" i="0" u="none" strike="noStrike" baseline="0" dirty="0">
                <a:latin typeface="Circular Std Book" panose="020B0604020101020102" pitchFamily="34" charset="0"/>
                <a:cs typeface="Circular Std Book" panose="020B0604020101020102" pitchFamily="34" charset="0"/>
              </a:rPr>
              <a:t>pload local repository content to a remote repository. (Pushing is how you transfer commits from your local repository to a remote repo)</a:t>
            </a:r>
            <a:r>
              <a:rPr lang="en-ID" b="0" i="0" u="none" strike="noStrike" baseline="0" dirty="0">
                <a:latin typeface="Circular Std Book" panose="020B0604020101020102" pitchFamily="34" charset="0"/>
                <a:cs typeface="Circular Std Book" panose="020B0604020101020102" pitchFamily="34" charset="0"/>
              </a:rPr>
              <a:t>: </a:t>
            </a:r>
          </a:p>
          <a:p>
            <a:endParaRPr lang="en-ID" b="0" i="0" u="none" strike="noStrike" baseline="0" dirty="0">
              <a:latin typeface="Circular Std Book" panose="020B0604020101020102" pitchFamily="34" charset="0"/>
              <a:cs typeface="Circular Std Book" panose="020B0604020101020102" pitchFamily="34" charset="0"/>
            </a:endParaRPr>
          </a:p>
          <a:p>
            <a:pPr marL="285750" indent="-285750">
              <a:buFont typeface="Arial" panose="020B0604020202020204" pitchFamily="34" charset="0"/>
              <a:buChar char="•"/>
            </a:pPr>
            <a:r>
              <a:rPr lang="en-ID" b="1" dirty="0">
                <a:latin typeface="Circular Std Book" panose="020B0604020101020102" pitchFamily="34" charset="0"/>
                <a:cs typeface="Circular Std Book" panose="020B0604020101020102" pitchFamily="34" charset="0"/>
              </a:rPr>
              <a:t>git push &lt;remote&gt; &lt;branch&gt;</a:t>
            </a:r>
          </a:p>
          <a:p>
            <a:pPr marL="285750" indent="-285750">
              <a:buFont typeface="Arial" panose="020B0604020202020204" pitchFamily="34" charset="0"/>
              <a:buChar char="•"/>
            </a:pPr>
            <a:endParaRPr lang="en-ID" b="1" i="0" u="none" strike="noStrike" baseline="0" dirty="0">
              <a:latin typeface="Circular Std Book" panose="020B0604020101020102" pitchFamily="34" charset="0"/>
              <a:cs typeface="Circular Std Book" panose="020B0604020101020102" pitchFamily="34" charset="0"/>
            </a:endParaRPr>
          </a:p>
          <a:p>
            <a:r>
              <a:rPr lang="en-ID" b="1" dirty="0">
                <a:solidFill>
                  <a:srgbClr val="FF0000"/>
                </a:solidFill>
                <a:latin typeface="Circular Std Book" panose="020B0604020101020102" pitchFamily="34" charset="0"/>
                <a:cs typeface="Circular Std Book" panose="020B0604020101020102" pitchFamily="34" charset="0"/>
              </a:rPr>
              <a:t>// example =&gt; git push origin master</a:t>
            </a:r>
            <a:endParaRPr lang="en-ID" b="0" i="0" u="none" strike="noStrike" baseline="0" dirty="0">
              <a:solidFill>
                <a:srgbClr val="FF0000"/>
              </a:solidFill>
              <a:latin typeface="Circular Std Book" panose="020B0604020101020102" pitchFamily="34" charset="0"/>
              <a:cs typeface="Circular Std Book" panose="020B0604020101020102" pitchFamily="34" charset="0"/>
            </a:endParaRPr>
          </a:p>
          <a:p>
            <a:pPr marL="180975"/>
            <a:endParaRPr lang="en-ID" b="1" dirty="0">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1997570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1285000-87E9-41B9-BF9D-3D8F7105F6E8}"/>
              </a:ext>
            </a:extLst>
          </p:cNvPr>
          <p:cNvPicPr>
            <a:picLocks noChangeAspect="1"/>
          </p:cNvPicPr>
          <p:nvPr/>
        </p:nvPicPr>
        <p:blipFill>
          <a:blip r:embed="rId3"/>
          <a:stretch>
            <a:fillRect/>
          </a:stretch>
        </p:blipFill>
        <p:spPr>
          <a:xfrm>
            <a:off x="11691" y="54876"/>
            <a:ext cx="9139428" cy="5143500"/>
          </a:xfrm>
          <a:prstGeom prst="rect">
            <a:avLst/>
          </a:prstGeom>
        </p:spPr>
      </p:pic>
      <p:pic>
        <p:nvPicPr>
          <p:cNvPr id="10" name="Google Shape;546;g5361c45bbd_0_51">
            <a:extLst>
              <a:ext uri="{FF2B5EF4-FFF2-40B4-BE49-F238E27FC236}">
                <a16:creationId xmlns:a16="http://schemas.microsoft.com/office/drawing/2014/main" id="{59934582-1DFF-45E4-9DC9-B4A7CB6AC06A}"/>
              </a:ext>
            </a:extLst>
          </p:cNvPr>
          <p:cNvPicPr preferRelativeResize="0"/>
          <p:nvPr/>
        </p:nvPicPr>
        <p:blipFill rotWithShape="1">
          <a:blip r:embed="rId4">
            <a:alphaModFix/>
          </a:blip>
          <a:srcRect t="50000" r="66966" b="6483"/>
          <a:stretch/>
        </p:blipFill>
        <p:spPr>
          <a:xfrm>
            <a:off x="1887751" y="2722467"/>
            <a:ext cx="1792027" cy="1278776"/>
          </a:xfrm>
          <a:prstGeom prst="rect">
            <a:avLst/>
          </a:prstGeom>
          <a:noFill/>
          <a:ln>
            <a:noFill/>
          </a:ln>
        </p:spPr>
      </p:pic>
      <p:cxnSp>
        <p:nvCxnSpPr>
          <p:cNvPr id="13" name="Google Shape;548;g5361c45bbd_0_51">
            <a:extLst>
              <a:ext uri="{FF2B5EF4-FFF2-40B4-BE49-F238E27FC236}">
                <a16:creationId xmlns:a16="http://schemas.microsoft.com/office/drawing/2014/main" id="{FB823B30-B24D-48B7-89DB-CEF67105AF65}"/>
              </a:ext>
            </a:extLst>
          </p:cNvPr>
          <p:cNvCxnSpPr/>
          <p:nvPr/>
        </p:nvCxnSpPr>
        <p:spPr>
          <a:xfrm rot="10800000" flipH="1">
            <a:off x="2776865" y="1722028"/>
            <a:ext cx="6900" cy="775200"/>
          </a:xfrm>
          <a:prstGeom prst="straightConnector1">
            <a:avLst/>
          </a:prstGeom>
          <a:noFill/>
          <a:ln w="19050" cap="flat" cmpd="sng">
            <a:solidFill>
              <a:srgbClr val="44546A"/>
            </a:solidFill>
            <a:prstDash val="solid"/>
            <a:round/>
            <a:headEnd type="none" w="sm" len="sm"/>
            <a:tailEnd type="triangle" w="med" len="med"/>
          </a:ln>
        </p:spPr>
      </p:cxnSp>
      <p:cxnSp>
        <p:nvCxnSpPr>
          <p:cNvPr id="14" name="Google Shape;549;g5361c45bbd_0_51">
            <a:extLst>
              <a:ext uri="{FF2B5EF4-FFF2-40B4-BE49-F238E27FC236}">
                <a16:creationId xmlns:a16="http://schemas.microsoft.com/office/drawing/2014/main" id="{B651D0F8-60A6-41E7-9AC5-9A77CC765670}"/>
              </a:ext>
            </a:extLst>
          </p:cNvPr>
          <p:cNvCxnSpPr/>
          <p:nvPr/>
        </p:nvCxnSpPr>
        <p:spPr>
          <a:xfrm>
            <a:off x="6352215" y="1639890"/>
            <a:ext cx="0" cy="824400"/>
          </a:xfrm>
          <a:prstGeom prst="straightConnector1">
            <a:avLst/>
          </a:prstGeom>
          <a:noFill/>
          <a:ln w="19050" cap="flat" cmpd="sng">
            <a:solidFill>
              <a:srgbClr val="44546A"/>
            </a:solidFill>
            <a:prstDash val="solid"/>
            <a:round/>
            <a:headEnd type="none" w="sm" len="sm"/>
            <a:tailEnd type="triangle" w="med" len="med"/>
          </a:ln>
        </p:spPr>
      </p:cxnSp>
      <p:pic>
        <p:nvPicPr>
          <p:cNvPr id="15" name="Google Shape;550;g5361c45bbd_0_51">
            <a:extLst>
              <a:ext uri="{FF2B5EF4-FFF2-40B4-BE49-F238E27FC236}">
                <a16:creationId xmlns:a16="http://schemas.microsoft.com/office/drawing/2014/main" id="{E1C01303-40FA-4BD2-9646-FEC5416C93D3}"/>
              </a:ext>
            </a:extLst>
          </p:cNvPr>
          <p:cNvPicPr preferRelativeResize="0"/>
          <p:nvPr/>
        </p:nvPicPr>
        <p:blipFill rotWithShape="1">
          <a:blip r:embed="rId4">
            <a:alphaModFix/>
          </a:blip>
          <a:srcRect l="32690" t="50000" r="33036" b="6483"/>
          <a:stretch/>
        </p:blipFill>
        <p:spPr>
          <a:xfrm>
            <a:off x="5422602" y="2696641"/>
            <a:ext cx="1859226" cy="1278776"/>
          </a:xfrm>
          <a:prstGeom prst="rect">
            <a:avLst/>
          </a:prstGeom>
          <a:noFill/>
          <a:ln>
            <a:noFill/>
          </a:ln>
        </p:spPr>
      </p:pic>
      <p:sp>
        <p:nvSpPr>
          <p:cNvPr id="16" name="Google Shape;551;g5361c45bbd_0_51">
            <a:extLst>
              <a:ext uri="{FF2B5EF4-FFF2-40B4-BE49-F238E27FC236}">
                <a16:creationId xmlns:a16="http://schemas.microsoft.com/office/drawing/2014/main" id="{DD41A424-17C1-4376-B4C6-2FCCDD3B6DBC}"/>
              </a:ext>
            </a:extLst>
          </p:cNvPr>
          <p:cNvSpPr txBox="1"/>
          <p:nvPr/>
        </p:nvSpPr>
        <p:spPr>
          <a:xfrm>
            <a:off x="827507" y="4028302"/>
            <a:ext cx="3717039" cy="3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Circular Std Book" panose="020B0604020101020102" pitchFamily="34" charset="0"/>
                <a:cs typeface="Circular Std Book" panose="020B0604020101020102" pitchFamily="34" charset="0"/>
              </a:rPr>
              <a:t>1</a:t>
            </a:r>
            <a:r>
              <a:rPr lang="en-US" sz="1600" b="1" baseline="30000" dirty="0">
                <a:latin typeface="Circular Std Book" panose="020B0604020101020102" pitchFamily="34" charset="0"/>
                <a:cs typeface="Circular Std Book" panose="020B0604020101020102" pitchFamily="34" charset="0"/>
              </a:rPr>
              <a:t>st</a:t>
            </a:r>
            <a:r>
              <a:rPr lang="en-US" sz="1600" b="1" dirty="0">
                <a:latin typeface="Circular Std Book" panose="020B0604020101020102" pitchFamily="34" charset="0"/>
                <a:cs typeface="Circular Std Book" panose="020B0604020101020102" pitchFamily="34" charset="0"/>
              </a:rPr>
              <a:t> Account</a:t>
            </a:r>
          </a:p>
          <a:p>
            <a:pPr marL="0" lvl="0" indent="0" algn="ctr" rtl="0">
              <a:spcBef>
                <a:spcPts val="0"/>
              </a:spcBef>
              <a:spcAft>
                <a:spcPts val="0"/>
              </a:spcAft>
              <a:buNone/>
            </a:pPr>
            <a:r>
              <a:rPr lang="en-US" sz="1600" b="1" dirty="0">
                <a:latin typeface="Circular Std Book" panose="020B0604020101020102" pitchFamily="34" charset="0"/>
                <a:cs typeface="Circular Std Book" panose="020B0604020101020102" pitchFamily="34" charset="0"/>
              </a:rPr>
              <a:t>(My 1</a:t>
            </a:r>
            <a:r>
              <a:rPr lang="en-US" sz="1600" b="1" baseline="30000" dirty="0">
                <a:latin typeface="Circular Std Book" panose="020B0604020101020102" pitchFamily="34" charset="0"/>
                <a:cs typeface="Circular Std Book" panose="020B0604020101020102" pitchFamily="34" charset="0"/>
              </a:rPr>
              <a:t>st</a:t>
            </a:r>
            <a:r>
              <a:rPr lang="en-US" sz="1600" b="1" dirty="0">
                <a:latin typeface="Circular Std Book" panose="020B0604020101020102" pitchFamily="34" charset="0"/>
                <a:cs typeface="Circular Std Book" panose="020B0604020101020102" pitchFamily="34" charset="0"/>
              </a:rPr>
              <a:t> Account = </a:t>
            </a:r>
            <a:r>
              <a:rPr lang="en-US" sz="1600" b="1" dirty="0" err="1">
                <a:latin typeface="Circular Std Book" panose="020B0604020101020102" pitchFamily="34" charset="0"/>
                <a:cs typeface="Circular Std Book" panose="020B0604020101020102" pitchFamily="34" charset="0"/>
              </a:rPr>
              <a:t>TestingPertama</a:t>
            </a:r>
            <a:r>
              <a:rPr lang="en-US" sz="1600" b="1" dirty="0">
                <a:latin typeface="Circular Std Book" panose="020B0604020101020102" pitchFamily="34" charset="0"/>
                <a:cs typeface="Circular Std Book" panose="020B0604020101020102" pitchFamily="34" charset="0"/>
              </a:rPr>
              <a:t>)</a:t>
            </a:r>
            <a:endParaRPr sz="1600" b="1" dirty="0">
              <a:latin typeface="Circular Std Book" panose="020B0604020101020102" pitchFamily="34" charset="0"/>
              <a:cs typeface="Circular Std Book" panose="020B0604020101020102" pitchFamily="34" charset="0"/>
            </a:endParaRPr>
          </a:p>
        </p:txBody>
      </p:sp>
      <p:sp>
        <p:nvSpPr>
          <p:cNvPr id="17" name="Google Shape;552;g5361c45bbd_0_51">
            <a:extLst>
              <a:ext uri="{FF2B5EF4-FFF2-40B4-BE49-F238E27FC236}">
                <a16:creationId xmlns:a16="http://schemas.microsoft.com/office/drawing/2014/main" id="{1A0AD9F5-5104-4F04-9F9D-2E149F19A85C}"/>
              </a:ext>
            </a:extLst>
          </p:cNvPr>
          <p:cNvSpPr txBox="1"/>
          <p:nvPr/>
        </p:nvSpPr>
        <p:spPr>
          <a:xfrm>
            <a:off x="4359425" y="4012918"/>
            <a:ext cx="4019638" cy="3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Circular Std Book" panose="020B0604020101020102" pitchFamily="34" charset="0"/>
                <a:cs typeface="Circular Std Book" panose="020B0604020101020102" pitchFamily="34" charset="0"/>
              </a:rPr>
              <a:t>2</a:t>
            </a:r>
            <a:r>
              <a:rPr lang="en-US" sz="1600" b="1" baseline="30000" dirty="0">
                <a:latin typeface="Circular Std Book" panose="020B0604020101020102" pitchFamily="34" charset="0"/>
                <a:cs typeface="Circular Std Book" panose="020B0604020101020102" pitchFamily="34" charset="0"/>
              </a:rPr>
              <a:t>nd</a:t>
            </a:r>
            <a:r>
              <a:rPr lang="en-US" sz="1600" b="1" dirty="0">
                <a:latin typeface="Circular Std Book" panose="020B0604020101020102" pitchFamily="34" charset="0"/>
                <a:cs typeface="Circular Std Book" panose="020B0604020101020102" pitchFamily="34" charset="0"/>
              </a:rPr>
              <a:t> Account</a:t>
            </a:r>
          </a:p>
          <a:p>
            <a:pPr marL="0" lvl="0" indent="0" algn="ctr" rtl="0">
              <a:spcBef>
                <a:spcPts val="0"/>
              </a:spcBef>
              <a:spcAft>
                <a:spcPts val="0"/>
              </a:spcAft>
              <a:buNone/>
            </a:pPr>
            <a:r>
              <a:rPr lang="en-US" sz="1600" b="1" dirty="0">
                <a:latin typeface="Circular Std Book" panose="020B0604020101020102" pitchFamily="34" charset="0"/>
                <a:cs typeface="Circular Std Book" panose="020B0604020101020102" pitchFamily="34" charset="0"/>
              </a:rPr>
              <a:t>(My 2</a:t>
            </a:r>
            <a:r>
              <a:rPr lang="en-US" sz="1600" b="1" baseline="30000" dirty="0">
                <a:latin typeface="Circular Std Book" panose="020B0604020101020102" pitchFamily="34" charset="0"/>
                <a:cs typeface="Circular Std Book" panose="020B0604020101020102" pitchFamily="34" charset="0"/>
              </a:rPr>
              <a:t>nd</a:t>
            </a:r>
            <a:r>
              <a:rPr lang="en-US" sz="1600" b="1" dirty="0">
                <a:latin typeface="Circular Std Book" panose="020B0604020101020102" pitchFamily="34" charset="0"/>
                <a:cs typeface="Circular Std Book" panose="020B0604020101020102" pitchFamily="34" charset="0"/>
              </a:rPr>
              <a:t> Account = </a:t>
            </a:r>
            <a:r>
              <a:rPr lang="en-US" sz="1600" b="1" dirty="0" err="1">
                <a:latin typeface="Circular Std Book" panose="020B0604020101020102" pitchFamily="34" charset="0"/>
                <a:cs typeface="Circular Std Book" panose="020B0604020101020102" pitchFamily="34" charset="0"/>
              </a:rPr>
              <a:t>TestingKedua</a:t>
            </a:r>
            <a:r>
              <a:rPr lang="en-US" sz="1600" b="1" dirty="0">
                <a:latin typeface="Circular Std Book" panose="020B0604020101020102" pitchFamily="34" charset="0"/>
                <a:cs typeface="Circular Std Book" panose="020B0604020101020102" pitchFamily="34" charset="0"/>
              </a:rPr>
              <a:t>)</a:t>
            </a:r>
            <a:endParaRPr sz="1600" b="1" dirty="0">
              <a:latin typeface="Circular Std Book" panose="020B0604020101020102" pitchFamily="34" charset="0"/>
              <a:cs typeface="Circular Std Book" panose="020B0604020101020102" pitchFamily="34" charset="0"/>
            </a:endParaRPr>
          </a:p>
        </p:txBody>
      </p:sp>
      <p:sp>
        <p:nvSpPr>
          <p:cNvPr id="18" name="Google Shape;553;g5361c45bbd_0_51">
            <a:extLst>
              <a:ext uri="{FF2B5EF4-FFF2-40B4-BE49-F238E27FC236}">
                <a16:creationId xmlns:a16="http://schemas.microsoft.com/office/drawing/2014/main" id="{648D1266-7E80-4D01-903C-FDF34FC74E3B}"/>
              </a:ext>
            </a:extLst>
          </p:cNvPr>
          <p:cNvSpPr txBox="1"/>
          <p:nvPr/>
        </p:nvSpPr>
        <p:spPr>
          <a:xfrm>
            <a:off x="1563752" y="1895728"/>
            <a:ext cx="1122275"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Circular Std Book" panose="020B0604020101020102" pitchFamily="34" charset="0"/>
                <a:cs typeface="Circular Std Book" panose="020B0604020101020102" pitchFamily="34" charset="0"/>
              </a:rPr>
              <a:t>git push</a:t>
            </a:r>
            <a:endParaRPr sz="1600" b="1" dirty="0">
              <a:latin typeface="Circular Std Book" panose="020B0604020101020102" pitchFamily="34" charset="0"/>
              <a:cs typeface="Circular Std Book" panose="020B0604020101020102" pitchFamily="34" charset="0"/>
            </a:endParaRPr>
          </a:p>
        </p:txBody>
      </p:sp>
      <p:sp>
        <p:nvSpPr>
          <p:cNvPr id="19" name="Google Shape;554;g5361c45bbd_0_51">
            <a:extLst>
              <a:ext uri="{FF2B5EF4-FFF2-40B4-BE49-F238E27FC236}">
                <a16:creationId xmlns:a16="http://schemas.microsoft.com/office/drawing/2014/main" id="{8EAC0374-A1CE-40C1-822B-D4E56B23CA2E}"/>
              </a:ext>
            </a:extLst>
          </p:cNvPr>
          <p:cNvSpPr txBox="1"/>
          <p:nvPr/>
        </p:nvSpPr>
        <p:spPr>
          <a:xfrm>
            <a:off x="6369244" y="1813255"/>
            <a:ext cx="1330119"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Circular Std Book" panose="020B0604020101020102" pitchFamily="34" charset="0"/>
                <a:cs typeface="Circular Std Book" panose="020B0604020101020102" pitchFamily="34" charset="0"/>
              </a:rPr>
              <a:t>git clone</a:t>
            </a:r>
            <a:endParaRPr sz="1600" b="1" dirty="0">
              <a:latin typeface="Circular Std Book" panose="020B0604020101020102" pitchFamily="34" charset="0"/>
              <a:cs typeface="Circular Std Book" panose="020B0604020101020102" pitchFamily="34" charset="0"/>
            </a:endParaRPr>
          </a:p>
        </p:txBody>
      </p:sp>
      <p:sp>
        <p:nvSpPr>
          <p:cNvPr id="11" name="TextBox 10">
            <a:extLst>
              <a:ext uri="{FF2B5EF4-FFF2-40B4-BE49-F238E27FC236}">
                <a16:creationId xmlns:a16="http://schemas.microsoft.com/office/drawing/2014/main" id="{D5392060-90C1-4134-9232-3DE235CF2358}"/>
              </a:ext>
            </a:extLst>
          </p:cNvPr>
          <p:cNvSpPr txBox="1"/>
          <p:nvPr/>
        </p:nvSpPr>
        <p:spPr>
          <a:xfrm>
            <a:off x="3273643" y="1971487"/>
            <a:ext cx="2654445" cy="338554"/>
          </a:xfrm>
          <a:prstGeom prst="rect">
            <a:avLst/>
          </a:prstGeom>
          <a:noFill/>
        </p:spPr>
        <p:txBody>
          <a:bodyPr wrap="none" rtlCol="0">
            <a:spAutoFit/>
          </a:bodyPr>
          <a:lstStyle/>
          <a:p>
            <a:r>
              <a:rPr lang="en-US" sz="1600" b="1" dirty="0">
                <a:latin typeface="Circular Std Book" panose="020B0604020101020102" pitchFamily="34" charset="0"/>
                <a:cs typeface="Circular Std Book" panose="020B0604020101020102" pitchFamily="34" charset="0"/>
              </a:rPr>
              <a:t>Our Repository in GitHub</a:t>
            </a:r>
            <a:endParaRPr lang="en-ID" sz="1600" b="1" dirty="0">
              <a:latin typeface="Circular Std Book" panose="020B0604020101020102" pitchFamily="34" charset="0"/>
              <a:cs typeface="Circular Std Book" panose="020B0604020101020102" pitchFamily="34" charset="0"/>
            </a:endParaRPr>
          </a:p>
        </p:txBody>
      </p:sp>
      <p:sp>
        <p:nvSpPr>
          <p:cNvPr id="21" name="Title 1">
            <a:extLst>
              <a:ext uri="{FF2B5EF4-FFF2-40B4-BE49-F238E27FC236}">
                <a16:creationId xmlns:a16="http://schemas.microsoft.com/office/drawing/2014/main" id="{967F7F77-0760-4DE9-8504-101544849B38}"/>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git clone</a:t>
            </a:r>
            <a:endParaRPr lang="en-ID" sz="2400" dirty="0">
              <a:latin typeface="Circular Std Bold" panose="020B0804020101010102" pitchFamily="34" charset="0"/>
              <a:cs typeface="Circular Std Bold" panose="020B0804020101010102" pitchFamily="34" charset="0"/>
            </a:endParaRPr>
          </a:p>
        </p:txBody>
      </p:sp>
      <p:pic>
        <p:nvPicPr>
          <p:cNvPr id="24" name="Google Shape;528;g96b2f0a949_0_391">
            <a:extLst>
              <a:ext uri="{FF2B5EF4-FFF2-40B4-BE49-F238E27FC236}">
                <a16:creationId xmlns:a16="http://schemas.microsoft.com/office/drawing/2014/main" id="{1CF19CF3-237C-4667-9A06-6338CEC44555}"/>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10000" b="90000" l="10000" r="90000"/>
                    </a14:imgEffect>
                  </a14:imgLayer>
                </a14:imgProps>
              </a:ext>
            </a:extLst>
          </a:blip>
          <a:srcRect/>
          <a:stretch/>
        </p:blipFill>
        <p:spPr>
          <a:xfrm>
            <a:off x="3020189" y="813748"/>
            <a:ext cx="3095601" cy="1709250"/>
          </a:xfrm>
          <a:prstGeom prst="rect">
            <a:avLst/>
          </a:prstGeom>
          <a:noFill/>
          <a:ln>
            <a:noFill/>
          </a:ln>
        </p:spPr>
      </p:pic>
    </p:spTree>
    <p:extLst>
      <p:ext uri="{BB962C8B-B14F-4D97-AF65-F5344CB8AC3E}">
        <p14:creationId xmlns:p14="http://schemas.microsoft.com/office/powerpoint/2010/main" val="410193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441EA-8AF6-4E8E-B0BE-E9A566ADCC33}"/>
              </a:ext>
            </a:extLst>
          </p:cNvPr>
          <p:cNvPicPr>
            <a:picLocks noChangeAspect="1"/>
          </p:cNvPicPr>
          <p:nvPr/>
        </p:nvPicPr>
        <p:blipFill>
          <a:blip r:embed="rId3"/>
          <a:stretch>
            <a:fillRect/>
          </a:stretch>
        </p:blipFill>
        <p:spPr>
          <a:xfrm>
            <a:off x="4401" y="0"/>
            <a:ext cx="9135197" cy="5143500"/>
          </a:xfrm>
          <a:prstGeom prst="rect">
            <a:avLst/>
          </a:prstGeom>
        </p:spPr>
      </p:pic>
      <p:sp>
        <p:nvSpPr>
          <p:cNvPr id="4" name="TextBox 3">
            <a:extLst>
              <a:ext uri="{FF2B5EF4-FFF2-40B4-BE49-F238E27FC236}">
                <a16:creationId xmlns:a16="http://schemas.microsoft.com/office/drawing/2014/main" id="{A76ECFA9-C79C-4315-B6FC-C5FA94321F31}"/>
              </a:ext>
            </a:extLst>
          </p:cNvPr>
          <p:cNvSpPr txBox="1"/>
          <p:nvPr/>
        </p:nvSpPr>
        <p:spPr>
          <a:xfrm>
            <a:off x="628649" y="828659"/>
            <a:ext cx="7886700" cy="2585323"/>
          </a:xfrm>
          <a:prstGeom prst="rect">
            <a:avLst/>
          </a:prstGeom>
          <a:noFill/>
        </p:spPr>
        <p:txBody>
          <a:bodyPr wrap="square" numCol="1">
            <a:spAutoFit/>
          </a:bodyPr>
          <a:lstStyle/>
          <a:p>
            <a:pPr algn="l"/>
            <a:endParaRPr lang="en-ID" b="0" i="0" u="none" strike="noStrike" baseline="0" dirty="0">
              <a:solidFill>
                <a:srgbClr val="000000"/>
              </a:solidFill>
              <a:latin typeface="Circular Std Book" panose="020B0604020101020102" pitchFamily="34" charset="0"/>
              <a:cs typeface="Circular Std Book" panose="020B0604020101020102" pitchFamily="34" charset="0"/>
            </a:endParaRPr>
          </a:p>
          <a:p>
            <a:endParaRPr lang="en-ID" b="0" i="0" u="none" strike="noStrike" baseline="0" dirty="0">
              <a:latin typeface="Circular Std Book" panose="020B0604020101020102" pitchFamily="34" charset="0"/>
              <a:cs typeface="Circular Std Book" panose="020B0604020101020102" pitchFamily="34" charset="0"/>
            </a:endParaRPr>
          </a:p>
          <a:p>
            <a:r>
              <a:rPr lang="en-US" dirty="0">
                <a:latin typeface="Circular Std Book" panose="020B0604020101020102" pitchFamily="34" charset="0"/>
                <a:cs typeface="Circular Std Book" panose="020B0604020101020102" pitchFamily="34" charset="0"/>
              </a:rPr>
              <a:t>Clone the repository located at &lt;repo&gt;</a:t>
            </a:r>
            <a:r>
              <a:rPr lang="en-ID" b="0" i="0" u="none" strike="noStrike" baseline="0" dirty="0">
                <a:latin typeface="Circular Std Book" panose="020B0604020101020102" pitchFamily="34" charset="0"/>
                <a:cs typeface="Circular Std Book" panose="020B0604020101020102" pitchFamily="34" charset="0"/>
              </a:rPr>
              <a:t>: </a:t>
            </a:r>
          </a:p>
          <a:p>
            <a:endParaRPr lang="en-ID" b="0" i="0" u="none" strike="noStrike" baseline="0" dirty="0">
              <a:latin typeface="Circular Std Book" panose="020B0604020101020102" pitchFamily="34" charset="0"/>
              <a:cs typeface="Circular Std Book" panose="020B0604020101020102" pitchFamily="34" charset="0"/>
            </a:endParaRPr>
          </a:p>
          <a:p>
            <a:pPr marL="285750" indent="-285750">
              <a:buFont typeface="Arial" panose="020B0604020202020204" pitchFamily="34" charset="0"/>
              <a:buChar char="•"/>
            </a:pPr>
            <a:r>
              <a:rPr lang="en-ID" b="1" dirty="0">
                <a:latin typeface="Circular Std Book" panose="020B0604020101020102" pitchFamily="34" charset="0"/>
                <a:cs typeface="Circular Std Book" panose="020B0604020101020102" pitchFamily="34" charset="0"/>
              </a:rPr>
              <a:t>git clone &lt;repo&gt;</a:t>
            </a:r>
          </a:p>
          <a:p>
            <a:pPr marL="285750" indent="-285750">
              <a:buFont typeface="Arial" panose="020B0604020202020204" pitchFamily="34" charset="0"/>
              <a:buChar char="•"/>
            </a:pPr>
            <a:endParaRPr lang="en-ID" b="1" i="0" u="none" strike="noStrike" baseline="0" dirty="0">
              <a:latin typeface="Circular Std Book" panose="020B0604020101020102" pitchFamily="34" charset="0"/>
              <a:cs typeface="Circular Std Book" panose="020B0604020101020102" pitchFamily="34" charset="0"/>
            </a:endParaRPr>
          </a:p>
          <a:p>
            <a:r>
              <a:rPr lang="en-ID" b="1" dirty="0">
                <a:solidFill>
                  <a:srgbClr val="FF0000"/>
                </a:solidFill>
                <a:latin typeface="Circular Std Book" panose="020B0604020101020102" pitchFamily="34" charset="0"/>
                <a:cs typeface="Circular Std Book" panose="020B0604020101020102" pitchFamily="34" charset="0"/>
              </a:rPr>
              <a:t>// example =&gt; git clone https://TestingKedua@github.com/TestingPertama/test-project.git</a:t>
            </a:r>
            <a:endParaRPr lang="en-ID" b="0" i="0" u="none" strike="noStrike" baseline="0" dirty="0">
              <a:solidFill>
                <a:srgbClr val="FF0000"/>
              </a:solidFill>
              <a:latin typeface="Circular Std Book" panose="020B0604020101020102" pitchFamily="34" charset="0"/>
              <a:cs typeface="Circular Std Book" panose="020B0604020101020102" pitchFamily="34" charset="0"/>
            </a:endParaRPr>
          </a:p>
          <a:p>
            <a:pPr marL="180975"/>
            <a:endParaRPr lang="en-ID" b="1" dirty="0">
              <a:latin typeface="Circular Std Book" panose="020B0604020101020102" pitchFamily="34" charset="0"/>
              <a:cs typeface="Circular Std Book" panose="020B0604020101020102" pitchFamily="34" charset="0"/>
            </a:endParaRPr>
          </a:p>
        </p:txBody>
      </p:sp>
      <p:cxnSp>
        <p:nvCxnSpPr>
          <p:cNvPr id="5" name="Straight Arrow Connector 4">
            <a:extLst>
              <a:ext uri="{FF2B5EF4-FFF2-40B4-BE49-F238E27FC236}">
                <a16:creationId xmlns:a16="http://schemas.microsoft.com/office/drawing/2014/main" id="{20476D99-6414-4F68-B6FA-642FF0A37732}"/>
              </a:ext>
            </a:extLst>
          </p:cNvPr>
          <p:cNvCxnSpPr/>
          <p:nvPr/>
        </p:nvCxnSpPr>
        <p:spPr>
          <a:xfrm flipV="1">
            <a:off x="2008890" y="3248029"/>
            <a:ext cx="231113" cy="472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93907B7-1640-4425-9257-19123403F1D1}"/>
              </a:ext>
            </a:extLst>
          </p:cNvPr>
          <p:cNvSpPr txBox="1"/>
          <p:nvPr/>
        </p:nvSpPr>
        <p:spPr>
          <a:xfrm>
            <a:off x="753035" y="3837350"/>
            <a:ext cx="3743661" cy="646331"/>
          </a:xfrm>
          <a:prstGeom prst="rect">
            <a:avLst/>
          </a:prstGeom>
          <a:noFill/>
        </p:spPr>
        <p:txBody>
          <a:bodyPr wrap="square" rtlCol="0">
            <a:spAutoFit/>
          </a:bodyPr>
          <a:lstStyle/>
          <a:p>
            <a:r>
              <a:rPr lang="en-US" dirty="0">
                <a:latin typeface="Circular Std Book" panose="020B0604020101020102" pitchFamily="34" charset="0"/>
                <a:cs typeface="Circular Std Book" panose="020B0604020101020102" pitchFamily="34" charset="0"/>
              </a:rPr>
              <a:t>Username of GitHub account that wants to clone the repository</a:t>
            </a:r>
            <a:endParaRPr lang="en-ID" dirty="0">
              <a:latin typeface="Circular Std Book" panose="020B0604020101020102" pitchFamily="34" charset="0"/>
              <a:cs typeface="Circular Std Book" panose="020B0604020101020102" pitchFamily="34" charset="0"/>
            </a:endParaRPr>
          </a:p>
        </p:txBody>
      </p:sp>
      <p:cxnSp>
        <p:nvCxnSpPr>
          <p:cNvPr id="10" name="Straight Arrow Connector 9">
            <a:extLst>
              <a:ext uri="{FF2B5EF4-FFF2-40B4-BE49-F238E27FC236}">
                <a16:creationId xmlns:a16="http://schemas.microsoft.com/office/drawing/2014/main" id="{CFFCC313-8B56-4E65-953D-C2B7950F02D5}"/>
              </a:ext>
            </a:extLst>
          </p:cNvPr>
          <p:cNvCxnSpPr>
            <a:cxnSpLocks/>
          </p:cNvCxnSpPr>
          <p:nvPr/>
        </p:nvCxnSpPr>
        <p:spPr>
          <a:xfrm flipH="1" flipV="1">
            <a:off x="5604734" y="3177532"/>
            <a:ext cx="251154" cy="479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0FEDFF-C8D0-4B25-A87B-E53E304AC5F8}"/>
              </a:ext>
            </a:extLst>
          </p:cNvPr>
          <p:cNvSpPr txBox="1"/>
          <p:nvPr/>
        </p:nvSpPr>
        <p:spPr>
          <a:xfrm>
            <a:off x="5101736" y="3833951"/>
            <a:ext cx="3289229" cy="646331"/>
          </a:xfrm>
          <a:prstGeom prst="rect">
            <a:avLst/>
          </a:prstGeom>
          <a:noFill/>
        </p:spPr>
        <p:txBody>
          <a:bodyPr wrap="square" rtlCol="0">
            <a:spAutoFit/>
          </a:bodyPr>
          <a:lstStyle/>
          <a:p>
            <a:r>
              <a:rPr lang="en-US" dirty="0">
                <a:latin typeface="Circular Std Book" panose="020B0604020101020102" pitchFamily="34" charset="0"/>
                <a:cs typeface="Circular Std Book" panose="020B0604020101020102" pitchFamily="34" charset="0"/>
              </a:rPr>
              <a:t>Username of GitHub account that owns the repository</a:t>
            </a:r>
            <a:endParaRPr lang="en-ID" dirty="0">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351357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 name="Picture 9">
            <a:extLst>
              <a:ext uri="{FF2B5EF4-FFF2-40B4-BE49-F238E27FC236}">
                <a16:creationId xmlns:a16="http://schemas.microsoft.com/office/drawing/2014/main" id="{9164C88F-14F3-4AFF-AC90-EE1239D1E499}"/>
              </a:ext>
            </a:extLst>
          </p:cNvPr>
          <p:cNvPicPr>
            <a:picLocks noChangeAspect="1"/>
          </p:cNvPicPr>
          <p:nvPr/>
        </p:nvPicPr>
        <p:blipFill>
          <a:blip r:embed="rId3"/>
          <a:stretch>
            <a:fillRect/>
          </a:stretch>
        </p:blipFill>
        <p:spPr>
          <a:xfrm>
            <a:off x="0" y="0"/>
            <a:ext cx="9144000" cy="5143500"/>
          </a:xfrm>
          <a:prstGeom prst="rect">
            <a:avLst/>
          </a:prstGeom>
        </p:spPr>
      </p:pic>
      <p:sp>
        <p:nvSpPr>
          <p:cNvPr id="11" name="Google Shape;102;p1">
            <a:extLst>
              <a:ext uri="{FF2B5EF4-FFF2-40B4-BE49-F238E27FC236}">
                <a16:creationId xmlns:a16="http://schemas.microsoft.com/office/drawing/2014/main" id="{72BEADD9-2578-447B-A4F1-A83DCB198B8F}"/>
              </a:ext>
            </a:extLst>
          </p:cNvPr>
          <p:cNvSpPr txBox="1">
            <a:spLocks/>
          </p:cNvSpPr>
          <p:nvPr/>
        </p:nvSpPr>
        <p:spPr>
          <a:xfrm>
            <a:off x="344555" y="2685084"/>
            <a:ext cx="7772400" cy="914696"/>
          </a:xfrm>
          <a:prstGeom prst="rect">
            <a:avLst/>
          </a:prstGeom>
          <a:noFill/>
          <a:ln>
            <a:noFill/>
          </a:ln>
        </p:spPr>
        <p:txBody>
          <a:bodyPr spcFirstLastPara="1" vert="horz" wrap="square" lIns="69775" tIns="34875" rIns="69775" bIns="34875" rtlCol="0" anchor="b" anchorCtr="0">
            <a:noAutofit/>
          </a:bodyPr>
          <a:lstStyle>
            <a:lvl1pPr lvl="0" algn="l" defTabSz="685800" rtl="0" eaLnBrk="1" latinLnBrk="0" hangingPunct="1">
              <a:lnSpc>
                <a:spcPct val="90000"/>
              </a:lnSpc>
              <a:spcBef>
                <a:spcPts val="0"/>
              </a:spcBef>
              <a:spcAft>
                <a:spcPts val="0"/>
              </a:spcAft>
              <a:buClr>
                <a:schemeClr val="lt1"/>
              </a:buClr>
              <a:buSzPts val="5000"/>
              <a:buFont typeface="Montserrat"/>
              <a:buNone/>
              <a:defRPr sz="5000" b="1" u="none" kern="1200">
                <a:solidFill>
                  <a:schemeClr val="lt1"/>
                </a:solidFill>
                <a:latin typeface="Montserrat"/>
                <a:ea typeface="Montserrat"/>
                <a:cs typeface="Montserrat"/>
                <a:sym typeface="Montserra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sz="4000" dirty="0">
                <a:latin typeface="Circular Std Bold" panose="020B0804020101010102" pitchFamily="34" charset="0"/>
                <a:cs typeface="Circular Std Bold" panose="020B0804020101010102" pitchFamily="34" charset="0"/>
              </a:rPr>
              <a:t>Pull, Merge, and Conflict</a:t>
            </a:r>
          </a:p>
        </p:txBody>
      </p:sp>
      <p:sp>
        <p:nvSpPr>
          <p:cNvPr id="12" name="TextBox 11">
            <a:extLst>
              <a:ext uri="{FF2B5EF4-FFF2-40B4-BE49-F238E27FC236}">
                <a16:creationId xmlns:a16="http://schemas.microsoft.com/office/drawing/2014/main" id="{17840E0B-8A4B-481F-AE95-6EE0A1DC8483}"/>
              </a:ext>
            </a:extLst>
          </p:cNvPr>
          <p:cNvSpPr txBox="1"/>
          <p:nvPr/>
        </p:nvSpPr>
        <p:spPr>
          <a:xfrm>
            <a:off x="344555" y="0"/>
            <a:ext cx="2695225" cy="615618"/>
          </a:xfrm>
          <a:prstGeom prst="rect">
            <a:avLst/>
          </a:prstGeom>
          <a:noFill/>
        </p:spPr>
        <p:txBody>
          <a:bodyPr wrap="none" rtlCol="0">
            <a:spAutoFit/>
          </a:bodyPr>
          <a:lstStyle/>
          <a:p>
            <a:pPr>
              <a:lnSpc>
                <a:spcPts val="5000"/>
              </a:lnSpc>
            </a:pPr>
            <a:r>
              <a:rPr lang="en-US" sz="1300" kern="100" spc="300" dirty="0">
                <a:solidFill>
                  <a:srgbClr val="FFFFFF"/>
                </a:solidFill>
                <a:latin typeface="Circular Std Bold" panose="020B0804020101010102" pitchFamily="34" charset="0"/>
                <a:cs typeface="Circular Std Bold" panose="020B0804020101010102" pitchFamily="34" charset="0"/>
              </a:rPr>
              <a:t>SUPPLEMENT MODULE</a:t>
            </a:r>
            <a:endParaRPr lang="en-ID" sz="1300" kern="100" spc="300" dirty="0">
              <a:solidFill>
                <a:srgbClr val="FFFFFF"/>
              </a:solidFill>
              <a:latin typeface="Circular Std Bold" panose="020B0804020101010102" pitchFamily="34" charset="0"/>
              <a:cs typeface="Circular Std Bold" panose="020B0804020101010102" pitchFamily="34" charset="0"/>
            </a:endParaRPr>
          </a:p>
        </p:txBody>
      </p:sp>
      <p:sp>
        <p:nvSpPr>
          <p:cNvPr id="13" name="TextBox 12">
            <a:extLst>
              <a:ext uri="{FF2B5EF4-FFF2-40B4-BE49-F238E27FC236}">
                <a16:creationId xmlns:a16="http://schemas.microsoft.com/office/drawing/2014/main" id="{796FD3FA-2802-43C7-8CE5-3CB4E598497A}"/>
              </a:ext>
            </a:extLst>
          </p:cNvPr>
          <p:cNvSpPr txBox="1"/>
          <p:nvPr/>
        </p:nvSpPr>
        <p:spPr>
          <a:xfrm>
            <a:off x="344555" y="2030353"/>
            <a:ext cx="1250022" cy="654731"/>
          </a:xfrm>
          <a:prstGeom prst="rect">
            <a:avLst/>
          </a:prstGeom>
          <a:noFill/>
        </p:spPr>
        <p:txBody>
          <a:bodyPr wrap="none" rtlCol="0">
            <a:spAutoFit/>
          </a:bodyPr>
          <a:lstStyle/>
          <a:p>
            <a:pPr>
              <a:lnSpc>
                <a:spcPts val="5000"/>
              </a:lnSpc>
            </a:pPr>
            <a:r>
              <a:rPr lang="en-US" sz="2500" kern="100" spc="20" dirty="0">
                <a:solidFill>
                  <a:srgbClr val="51BB7C"/>
                </a:solidFill>
                <a:latin typeface="Circular Std Book" panose="020B0604020101020102" pitchFamily="34" charset="0"/>
                <a:cs typeface="Circular Std Book" panose="020B0604020101020102" pitchFamily="34" charset="0"/>
              </a:rPr>
              <a:t>GitHub</a:t>
            </a:r>
            <a:endParaRPr lang="en-ID" sz="2500" kern="100" spc="20" dirty="0">
              <a:solidFill>
                <a:srgbClr val="51BB7C"/>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178836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8C1E55D-A107-4FBE-A438-FF99DCD2071D}"/>
              </a:ext>
            </a:extLst>
          </p:cNvPr>
          <p:cNvPicPr>
            <a:picLocks noChangeAspect="1"/>
          </p:cNvPicPr>
          <p:nvPr/>
        </p:nvPicPr>
        <p:blipFill>
          <a:blip r:embed="rId3"/>
          <a:stretch>
            <a:fillRect/>
          </a:stretch>
        </p:blipFill>
        <p:spPr>
          <a:xfrm>
            <a:off x="11691" y="54876"/>
            <a:ext cx="9139428" cy="5143500"/>
          </a:xfrm>
          <a:prstGeom prst="rect">
            <a:avLst/>
          </a:prstGeom>
        </p:spPr>
      </p:pic>
      <p:sp>
        <p:nvSpPr>
          <p:cNvPr id="25" name="Title 1">
            <a:extLst>
              <a:ext uri="{FF2B5EF4-FFF2-40B4-BE49-F238E27FC236}">
                <a16:creationId xmlns:a16="http://schemas.microsoft.com/office/drawing/2014/main" id="{001ED379-63F8-4697-B08B-3F54CA0A4A1A}"/>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git pull</a:t>
            </a:r>
            <a:endParaRPr lang="en-ID" sz="2400" dirty="0">
              <a:latin typeface="Circular Std Bold" panose="020B0804020101010102" pitchFamily="34" charset="0"/>
              <a:cs typeface="Circular Std Bold" panose="020B0804020101010102" pitchFamily="34" charset="0"/>
            </a:endParaRPr>
          </a:p>
        </p:txBody>
      </p:sp>
      <p:pic>
        <p:nvPicPr>
          <p:cNvPr id="9" name="Google Shape;567;g5361c45bbd_0_98">
            <a:extLst>
              <a:ext uri="{FF2B5EF4-FFF2-40B4-BE49-F238E27FC236}">
                <a16:creationId xmlns:a16="http://schemas.microsoft.com/office/drawing/2014/main" id="{CB731195-7E5B-45DC-B97D-4A471CEED80B}"/>
              </a:ext>
            </a:extLst>
          </p:cNvPr>
          <p:cNvPicPr preferRelativeResize="0"/>
          <p:nvPr/>
        </p:nvPicPr>
        <p:blipFill rotWithShape="1">
          <a:blip r:embed="rId4">
            <a:alphaModFix/>
          </a:blip>
          <a:srcRect t="50000" r="66966" b="6483"/>
          <a:stretch/>
        </p:blipFill>
        <p:spPr>
          <a:xfrm>
            <a:off x="1871410" y="2836517"/>
            <a:ext cx="1792027" cy="1278776"/>
          </a:xfrm>
          <a:prstGeom prst="rect">
            <a:avLst/>
          </a:prstGeom>
          <a:noFill/>
          <a:ln>
            <a:noFill/>
          </a:ln>
        </p:spPr>
      </p:pic>
      <p:pic>
        <p:nvPicPr>
          <p:cNvPr id="10" name="Google Shape;568;g5361c45bbd_0_98">
            <a:extLst>
              <a:ext uri="{FF2B5EF4-FFF2-40B4-BE49-F238E27FC236}">
                <a16:creationId xmlns:a16="http://schemas.microsoft.com/office/drawing/2014/main" id="{2B3EF084-4C8E-4073-A731-9487424B1A0D}"/>
              </a:ext>
            </a:extLst>
          </p:cNvPr>
          <p:cNvPicPr preferRelativeResize="0"/>
          <p:nvPr/>
        </p:nvPicPr>
        <p:blipFill rotWithShape="1">
          <a:blip r:embed="rId4">
            <a:alphaModFix/>
          </a:blip>
          <a:srcRect l="28045" r="27367" b="71946"/>
          <a:stretch/>
        </p:blipFill>
        <p:spPr>
          <a:xfrm>
            <a:off x="2979600" y="801726"/>
            <a:ext cx="2879980" cy="973703"/>
          </a:xfrm>
          <a:prstGeom prst="rect">
            <a:avLst/>
          </a:prstGeom>
          <a:noFill/>
          <a:ln>
            <a:noFill/>
          </a:ln>
        </p:spPr>
      </p:pic>
      <p:pic>
        <p:nvPicPr>
          <p:cNvPr id="11" name="Google Shape;569;g5361c45bbd_0_98">
            <a:extLst>
              <a:ext uri="{FF2B5EF4-FFF2-40B4-BE49-F238E27FC236}">
                <a16:creationId xmlns:a16="http://schemas.microsoft.com/office/drawing/2014/main" id="{AFBF788E-0D6B-4ECC-B87D-EE8FCDFA9F80}"/>
              </a:ext>
            </a:extLst>
          </p:cNvPr>
          <p:cNvPicPr preferRelativeResize="0"/>
          <p:nvPr/>
        </p:nvPicPr>
        <p:blipFill rotWithShape="1">
          <a:blip r:embed="rId4">
            <a:alphaModFix/>
          </a:blip>
          <a:srcRect l="32690" t="50000" r="33036" b="6483"/>
          <a:stretch/>
        </p:blipFill>
        <p:spPr>
          <a:xfrm>
            <a:off x="5518310" y="2836517"/>
            <a:ext cx="1859226" cy="1278776"/>
          </a:xfrm>
          <a:prstGeom prst="rect">
            <a:avLst/>
          </a:prstGeom>
          <a:noFill/>
          <a:ln>
            <a:noFill/>
          </a:ln>
        </p:spPr>
      </p:pic>
      <p:sp>
        <p:nvSpPr>
          <p:cNvPr id="14" name="Google Shape;572;g5361c45bbd_0_98">
            <a:extLst>
              <a:ext uri="{FF2B5EF4-FFF2-40B4-BE49-F238E27FC236}">
                <a16:creationId xmlns:a16="http://schemas.microsoft.com/office/drawing/2014/main" id="{C889402C-6CA6-4230-A392-7746DC456B32}"/>
              </a:ext>
            </a:extLst>
          </p:cNvPr>
          <p:cNvSpPr txBox="1"/>
          <p:nvPr/>
        </p:nvSpPr>
        <p:spPr>
          <a:xfrm>
            <a:off x="1229653" y="1928625"/>
            <a:ext cx="1143297"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ircular Std Book" panose="020B0604020101020102" pitchFamily="34" charset="0"/>
                <a:cs typeface="Circular Std Book" panose="020B0604020101020102" pitchFamily="34" charset="0"/>
              </a:rPr>
              <a:t>git push</a:t>
            </a:r>
            <a:endParaRPr b="1" dirty="0">
              <a:latin typeface="Circular Std Book" panose="020B0604020101020102" pitchFamily="34" charset="0"/>
              <a:cs typeface="Circular Std Book" panose="020B0604020101020102" pitchFamily="34" charset="0"/>
            </a:endParaRPr>
          </a:p>
        </p:txBody>
      </p:sp>
      <p:sp>
        <p:nvSpPr>
          <p:cNvPr id="15" name="Google Shape;573;g5361c45bbd_0_98">
            <a:extLst>
              <a:ext uri="{FF2B5EF4-FFF2-40B4-BE49-F238E27FC236}">
                <a16:creationId xmlns:a16="http://schemas.microsoft.com/office/drawing/2014/main" id="{8E5BD64E-03EF-4773-A81A-495FFFFA1686}"/>
              </a:ext>
            </a:extLst>
          </p:cNvPr>
          <p:cNvSpPr txBox="1"/>
          <p:nvPr/>
        </p:nvSpPr>
        <p:spPr>
          <a:xfrm>
            <a:off x="6816539" y="1928625"/>
            <a:ext cx="1048200"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ircular Std Book" panose="020B0604020101020102" pitchFamily="34" charset="0"/>
                <a:cs typeface="Circular Std Book" panose="020B0604020101020102" pitchFamily="34" charset="0"/>
              </a:rPr>
              <a:t>git pull</a:t>
            </a:r>
            <a:endParaRPr b="1" dirty="0">
              <a:latin typeface="Circular Std Book" panose="020B0604020101020102" pitchFamily="34" charset="0"/>
              <a:cs typeface="Circular Std Book" panose="020B0604020101020102" pitchFamily="34" charset="0"/>
            </a:endParaRPr>
          </a:p>
        </p:txBody>
      </p:sp>
      <p:cxnSp>
        <p:nvCxnSpPr>
          <p:cNvPr id="16" name="Google Shape;574;g5361c45bbd_0_98">
            <a:extLst>
              <a:ext uri="{FF2B5EF4-FFF2-40B4-BE49-F238E27FC236}">
                <a16:creationId xmlns:a16="http://schemas.microsoft.com/office/drawing/2014/main" id="{B6F067E7-D984-4494-BE08-A2E27D74233D}"/>
              </a:ext>
            </a:extLst>
          </p:cNvPr>
          <p:cNvCxnSpPr/>
          <p:nvPr/>
        </p:nvCxnSpPr>
        <p:spPr>
          <a:xfrm>
            <a:off x="2907875" y="1730325"/>
            <a:ext cx="0" cy="824400"/>
          </a:xfrm>
          <a:prstGeom prst="straightConnector1">
            <a:avLst/>
          </a:prstGeom>
          <a:noFill/>
          <a:ln w="19050" cap="flat" cmpd="sng">
            <a:solidFill>
              <a:srgbClr val="44546A"/>
            </a:solidFill>
            <a:prstDash val="solid"/>
            <a:round/>
            <a:headEnd type="none" w="sm" len="sm"/>
            <a:tailEnd type="triangle" w="med" len="med"/>
          </a:ln>
        </p:spPr>
      </p:cxnSp>
      <p:cxnSp>
        <p:nvCxnSpPr>
          <p:cNvPr id="17" name="Google Shape;575;g5361c45bbd_0_98">
            <a:extLst>
              <a:ext uri="{FF2B5EF4-FFF2-40B4-BE49-F238E27FC236}">
                <a16:creationId xmlns:a16="http://schemas.microsoft.com/office/drawing/2014/main" id="{BDAF08C5-5511-4B0A-8E05-B3A39D209AA5}"/>
              </a:ext>
            </a:extLst>
          </p:cNvPr>
          <p:cNvCxnSpPr/>
          <p:nvPr/>
        </p:nvCxnSpPr>
        <p:spPr>
          <a:xfrm rot="10800000" flipH="1">
            <a:off x="2672826" y="1754925"/>
            <a:ext cx="6900" cy="775200"/>
          </a:xfrm>
          <a:prstGeom prst="straightConnector1">
            <a:avLst/>
          </a:prstGeom>
          <a:noFill/>
          <a:ln w="19050" cap="flat" cmpd="sng">
            <a:solidFill>
              <a:srgbClr val="44546A"/>
            </a:solidFill>
            <a:prstDash val="solid"/>
            <a:round/>
            <a:headEnd type="none" w="sm" len="sm"/>
            <a:tailEnd type="triangle" w="med" len="med"/>
          </a:ln>
        </p:spPr>
      </p:cxnSp>
      <p:cxnSp>
        <p:nvCxnSpPr>
          <p:cNvPr id="18" name="Google Shape;576;g5361c45bbd_0_98">
            <a:extLst>
              <a:ext uri="{FF2B5EF4-FFF2-40B4-BE49-F238E27FC236}">
                <a16:creationId xmlns:a16="http://schemas.microsoft.com/office/drawing/2014/main" id="{2629D74D-E2CE-4B23-ADF7-5EBD0C53F59E}"/>
              </a:ext>
            </a:extLst>
          </p:cNvPr>
          <p:cNvCxnSpPr/>
          <p:nvPr/>
        </p:nvCxnSpPr>
        <p:spPr>
          <a:xfrm>
            <a:off x="6588388" y="1730325"/>
            <a:ext cx="0" cy="824400"/>
          </a:xfrm>
          <a:prstGeom prst="straightConnector1">
            <a:avLst/>
          </a:prstGeom>
          <a:noFill/>
          <a:ln w="19050" cap="flat" cmpd="sng">
            <a:solidFill>
              <a:srgbClr val="44546A"/>
            </a:solidFill>
            <a:prstDash val="solid"/>
            <a:round/>
            <a:headEnd type="none" w="sm" len="sm"/>
            <a:tailEnd type="triangle" w="med" len="med"/>
          </a:ln>
        </p:spPr>
      </p:cxnSp>
      <p:cxnSp>
        <p:nvCxnSpPr>
          <p:cNvPr id="19" name="Google Shape;577;g5361c45bbd_0_98">
            <a:extLst>
              <a:ext uri="{FF2B5EF4-FFF2-40B4-BE49-F238E27FC236}">
                <a16:creationId xmlns:a16="http://schemas.microsoft.com/office/drawing/2014/main" id="{79E8C165-C957-4B55-A7E3-DAB858079FD6}"/>
              </a:ext>
            </a:extLst>
          </p:cNvPr>
          <p:cNvCxnSpPr/>
          <p:nvPr/>
        </p:nvCxnSpPr>
        <p:spPr>
          <a:xfrm rot="10800000" flipH="1">
            <a:off x="6353338" y="1754925"/>
            <a:ext cx="6900" cy="775200"/>
          </a:xfrm>
          <a:prstGeom prst="straightConnector1">
            <a:avLst/>
          </a:prstGeom>
          <a:noFill/>
          <a:ln w="19050" cap="flat" cmpd="sng">
            <a:solidFill>
              <a:srgbClr val="44546A"/>
            </a:solidFill>
            <a:prstDash val="solid"/>
            <a:round/>
            <a:headEnd type="none" w="sm" len="sm"/>
            <a:tailEnd type="triangle" w="med" len="med"/>
          </a:ln>
        </p:spPr>
      </p:cxnSp>
      <p:sp>
        <p:nvSpPr>
          <p:cNvPr id="20" name="Google Shape;578;g5361c45bbd_0_98">
            <a:extLst>
              <a:ext uri="{FF2B5EF4-FFF2-40B4-BE49-F238E27FC236}">
                <a16:creationId xmlns:a16="http://schemas.microsoft.com/office/drawing/2014/main" id="{28B3C963-0D48-40E1-9ACF-5BB237F0D7C7}"/>
              </a:ext>
            </a:extLst>
          </p:cNvPr>
          <p:cNvSpPr txBox="1"/>
          <p:nvPr/>
        </p:nvSpPr>
        <p:spPr>
          <a:xfrm>
            <a:off x="2979600" y="1928625"/>
            <a:ext cx="1048200"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ircular Std Book" panose="020B0604020101020102" pitchFamily="34" charset="0"/>
                <a:cs typeface="Circular Std Book" panose="020B0604020101020102" pitchFamily="34" charset="0"/>
              </a:rPr>
              <a:t>git pull</a:t>
            </a:r>
            <a:endParaRPr b="1" dirty="0">
              <a:latin typeface="Circular Std Book" panose="020B0604020101020102" pitchFamily="34" charset="0"/>
              <a:cs typeface="Circular Std Book" panose="020B0604020101020102" pitchFamily="34" charset="0"/>
            </a:endParaRPr>
          </a:p>
        </p:txBody>
      </p:sp>
      <p:sp>
        <p:nvSpPr>
          <p:cNvPr id="21" name="Google Shape;579;g5361c45bbd_0_98">
            <a:extLst>
              <a:ext uri="{FF2B5EF4-FFF2-40B4-BE49-F238E27FC236}">
                <a16:creationId xmlns:a16="http://schemas.microsoft.com/office/drawing/2014/main" id="{EF03ADB0-6CE8-4FFF-B867-181017D5A4A5}"/>
              </a:ext>
            </a:extLst>
          </p:cNvPr>
          <p:cNvSpPr txBox="1"/>
          <p:nvPr/>
        </p:nvSpPr>
        <p:spPr>
          <a:xfrm>
            <a:off x="4911956" y="1928625"/>
            <a:ext cx="1175276"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ircular Std Book" panose="020B0604020101020102" pitchFamily="34" charset="0"/>
                <a:cs typeface="Circular Std Book" panose="020B0604020101020102" pitchFamily="34" charset="0"/>
              </a:rPr>
              <a:t>git push</a:t>
            </a:r>
            <a:endParaRPr b="1" dirty="0">
              <a:latin typeface="Circular Std Book" panose="020B0604020101020102" pitchFamily="34" charset="0"/>
              <a:cs typeface="Circular Std Book" panose="020B0604020101020102" pitchFamily="34" charset="0"/>
            </a:endParaRPr>
          </a:p>
        </p:txBody>
      </p:sp>
      <p:sp>
        <p:nvSpPr>
          <p:cNvPr id="22" name="Google Shape;551;g5361c45bbd_0_51">
            <a:extLst>
              <a:ext uri="{FF2B5EF4-FFF2-40B4-BE49-F238E27FC236}">
                <a16:creationId xmlns:a16="http://schemas.microsoft.com/office/drawing/2014/main" id="{4F6B0C70-2288-4185-9CDD-57E97BCC04F2}"/>
              </a:ext>
            </a:extLst>
          </p:cNvPr>
          <p:cNvSpPr txBox="1"/>
          <p:nvPr/>
        </p:nvSpPr>
        <p:spPr>
          <a:xfrm>
            <a:off x="692544" y="4030666"/>
            <a:ext cx="3974364" cy="3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ircular Std Book" panose="020B0604020101020102" pitchFamily="34" charset="0"/>
                <a:cs typeface="Circular Std Book" panose="020B0604020101020102" pitchFamily="34" charset="0"/>
              </a:rPr>
              <a:t>1</a:t>
            </a:r>
            <a:r>
              <a:rPr lang="en-US" b="1" baseline="30000" dirty="0">
                <a:latin typeface="Circular Std Book" panose="020B0604020101020102" pitchFamily="34" charset="0"/>
                <a:cs typeface="Circular Std Book" panose="020B0604020101020102" pitchFamily="34" charset="0"/>
              </a:rPr>
              <a:t>st</a:t>
            </a:r>
            <a:r>
              <a:rPr lang="en-US" b="1" dirty="0">
                <a:latin typeface="Circular Std Book" panose="020B0604020101020102" pitchFamily="34" charset="0"/>
                <a:cs typeface="Circular Std Book" panose="020B0604020101020102" pitchFamily="34" charset="0"/>
              </a:rPr>
              <a:t> Account</a:t>
            </a:r>
          </a:p>
          <a:p>
            <a:pPr marL="0" lvl="0" indent="0" algn="ctr" rtl="0">
              <a:spcBef>
                <a:spcPts val="0"/>
              </a:spcBef>
              <a:spcAft>
                <a:spcPts val="0"/>
              </a:spcAft>
              <a:buNone/>
            </a:pPr>
            <a:r>
              <a:rPr lang="en-US" b="1" dirty="0">
                <a:latin typeface="Circular Std Book" panose="020B0604020101020102" pitchFamily="34" charset="0"/>
                <a:cs typeface="Circular Std Book" panose="020B0604020101020102" pitchFamily="34" charset="0"/>
              </a:rPr>
              <a:t>(My 1</a:t>
            </a:r>
            <a:r>
              <a:rPr lang="en-US" b="1" baseline="30000" dirty="0">
                <a:latin typeface="Circular Std Book" panose="020B0604020101020102" pitchFamily="34" charset="0"/>
                <a:cs typeface="Circular Std Book" panose="020B0604020101020102" pitchFamily="34" charset="0"/>
              </a:rPr>
              <a:t>st</a:t>
            </a:r>
            <a:r>
              <a:rPr lang="en-US" b="1" dirty="0">
                <a:latin typeface="Circular Std Book" panose="020B0604020101020102" pitchFamily="34" charset="0"/>
                <a:cs typeface="Circular Std Book" panose="020B0604020101020102" pitchFamily="34" charset="0"/>
              </a:rPr>
              <a:t> Account = </a:t>
            </a:r>
            <a:r>
              <a:rPr lang="en-US" b="1" dirty="0" err="1">
                <a:latin typeface="Circular Std Book" panose="020B0604020101020102" pitchFamily="34" charset="0"/>
                <a:cs typeface="Circular Std Book" panose="020B0604020101020102" pitchFamily="34" charset="0"/>
              </a:rPr>
              <a:t>TestingPertama</a:t>
            </a:r>
            <a:r>
              <a:rPr lang="en-US" b="1" dirty="0">
                <a:latin typeface="Circular Std Book" panose="020B0604020101020102" pitchFamily="34" charset="0"/>
                <a:cs typeface="Circular Std Book" panose="020B0604020101020102" pitchFamily="34" charset="0"/>
              </a:rPr>
              <a:t>)</a:t>
            </a:r>
            <a:endParaRPr b="1" dirty="0">
              <a:latin typeface="Circular Std Book" panose="020B0604020101020102" pitchFamily="34" charset="0"/>
              <a:cs typeface="Circular Std Book" panose="020B0604020101020102" pitchFamily="34" charset="0"/>
            </a:endParaRPr>
          </a:p>
        </p:txBody>
      </p:sp>
      <p:sp>
        <p:nvSpPr>
          <p:cNvPr id="23" name="Google Shape;552;g5361c45bbd_0_51">
            <a:extLst>
              <a:ext uri="{FF2B5EF4-FFF2-40B4-BE49-F238E27FC236}">
                <a16:creationId xmlns:a16="http://schemas.microsoft.com/office/drawing/2014/main" id="{4B4F6F84-3620-44C6-BF49-5CEF8DCB21CE}"/>
              </a:ext>
            </a:extLst>
          </p:cNvPr>
          <p:cNvSpPr txBox="1"/>
          <p:nvPr/>
        </p:nvSpPr>
        <p:spPr>
          <a:xfrm>
            <a:off x="4690344" y="4030666"/>
            <a:ext cx="3796088" cy="3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ircular Std Book" panose="020B0604020101020102" pitchFamily="34" charset="0"/>
                <a:cs typeface="Circular Std Book" panose="020B0604020101020102" pitchFamily="34" charset="0"/>
              </a:rPr>
              <a:t>2</a:t>
            </a:r>
            <a:r>
              <a:rPr lang="en-US" b="1" baseline="30000" dirty="0">
                <a:latin typeface="Circular Std Book" panose="020B0604020101020102" pitchFamily="34" charset="0"/>
                <a:cs typeface="Circular Std Book" panose="020B0604020101020102" pitchFamily="34" charset="0"/>
              </a:rPr>
              <a:t>nd</a:t>
            </a:r>
            <a:r>
              <a:rPr lang="en-US" b="1" dirty="0">
                <a:latin typeface="Circular Std Book" panose="020B0604020101020102" pitchFamily="34" charset="0"/>
                <a:cs typeface="Circular Std Book" panose="020B0604020101020102" pitchFamily="34" charset="0"/>
              </a:rPr>
              <a:t> Account</a:t>
            </a:r>
          </a:p>
          <a:p>
            <a:pPr marL="0" lvl="0" indent="0" algn="ctr" rtl="0">
              <a:spcBef>
                <a:spcPts val="0"/>
              </a:spcBef>
              <a:spcAft>
                <a:spcPts val="0"/>
              </a:spcAft>
              <a:buNone/>
            </a:pPr>
            <a:r>
              <a:rPr lang="en-US" b="1" dirty="0">
                <a:latin typeface="Circular Std Book" panose="020B0604020101020102" pitchFamily="34" charset="0"/>
                <a:cs typeface="Circular Std Book" panose="020B0604020101020102" pitchFamily="34" charset="0"/>
              </a:rPr>
              <a:t>(My 2</a:t>
            </a:r>
            <a:r>
              <a:rPr lang="en-US" b="1" baseline="30000" dirty="0">
                <a:latin typeface="Circular Std Book" panose="020B0604020101020102" pitchFamily="34" charset="0"/>
                <a:cs typeface="Circular Std Book" panose="020B0604020101020102" pitchFamily="34" charset="0"/>
              </a:rPr>
              <a:t>nd</a:t>
            </a:r>
            <a:r>
              <a:rPr lang="en-US" b="1" dirty="0">
                <a:latin typeface="Circular Std Book" panose="020B0604020101020102" pitchFamily="34" charset="0"/>
                <a:cs typeface="Circular Std Book" panose="020B0604020101020102" pitchFamily="34" charset="0"/>
              </a:rPr>
              <a:t> Account = </a:t>
            </a:r>
            <a:r>
              <a:rPr lang="en-US" b="1" dirty="0" err="1">
                <a:latin typeface="Circular Std Book" panose="020B0604020101020102" pitchFamily="34" charset="0"/>
                <a:cs typeface="Circular Std Book" panose="020B0604020101020102" pitchFamily="34" charset="0"/>
              </a:rPr>
              <a:t>TestingKedua</a:t>
            </a:r>
            <a:r>
              <a:rPr lang="en-US" b="1" dirty="0">
                <a:latin typeface="Circular Std Book" panose="020B0604020101020102" pitchFamily="34" charset="0"/>
                <a:cs typeface="Circular Std Book" panose="020B0604020101020102" pitchFamily="34" charset="0"/>
              </a:rPr>
              <a:t>)</a:t>
            </a:r>
            <a:endParaRPr b="1" dirty="0">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88125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989349-8DA7-4F47-9D10-B9C3C1AEBBF0}"/>
              </a:ext>
            </a:extLst>
          </p:cNvPr>
          <p:cNvPicPr>
            <a:picLocks noChangeAspect="1"/>
          </p:cNvPicPr>
          <p:nvPr/>
        </p:nvPicPr>
        <p:blipFill>
          <a:blip r:embed="rId3"/>
          <a:stretch>
            <a:fillRect/>
          </a:stretch>
        </p:blipFill>
        <p:spPr>
          <a:xfrm>
            <a:off x="11691" y="54876"/>
            <a:ext cx="9139428" cy="5143500"/>
          </a:xfrm>
          <a:prstGeom prst="rect">
            <a:avLst/>
          </a:prstGeom>
        </p:spPr>
      </p:pic>
      <p:sp>
        <p:nvSpPr>
          <p:cNvPr id="22" name="TextBox 21">
            <a:extLst>
              <a:ext uri="{FF2B5EF4-FFF2-40B4-BE49-F238E27FC236}">
                <a16:creationId xmlns:a16="http://schemas.microsoft.com/office/drawing/2014/main" id="{8B3F07F2-754B-4CAF-B588-A94251A903E5}"/>
              </a:ext>
            </a:extLst>
          </p:cNvPr>
          <p:cNvSpPr txBox="1"/>
          <p:nvPr/>
        </p:nvSpPr>
        <p:spPr>
          <a:xfrm>
            <a:off x="554049" y="1688602"/>
            <a:ext cx="8407071" cy="2800767"/>
          </a:xfrm>
          <a:prstGeom prst="rect">
            <a:avLst/>
          </a:prstGeom>
          <a:noFill/>
        </p:spPr>
        <p:txBody>
          <a:bodyPr wrap="square">
            <a:spAutoFit/>
          </a:bodyPr>
          <a:lstStyle/>
          <a:p>
            <a:r>
              <a:rPr lang="en-ID" sz="1600" b="1" i="0" u="none" strike="noStrike" dirty="0">
                <a:solidFill>
                  <a:srgbClr val="000000"/>
                </a:solidFill>
                <a:effectLst/>
                <a:latin typeface="Circular Std Book" panose="020B0604020101020102" pitchFamily="34" charset="0"/>
                <a:cs typeface="Circular Std Book" panose="020B0604020101020102" pitchFamily="34" charset="0"/>
              </a:rPr>
              <a:t>3 reasons that cause conflict:</a:t>
            </a:r>
          </a:p>
          <a:p>
            <a:endParaRPr lang="en-ID" sz="1600" b="1" i="0" u="none" strike="noStrike" dirty="0">
              <a:solidFill>
                <a:srgbClr val="000000"/>
              </a:solidFill>
              <a:effectLst/>
              <a:latin typeface="Circular Std Book" panose="020B0604020101020102" pitchFamily="34" charset="0"/>
              <a:cs typeface="Circular Std Book" panose="020B0604020101020102" pitchFamily="34" charset="0"/>
            </a:endParaRPr>
          </a:p>
          <a:p>
            <a:pPr marL="342900" indent="-342900">
              <a:buFont typeface="+mj-lt"/>
              <a:buAutoNum type="arabicPeriod"/>
            </a:pPr>
            <a:r>
              <a:rPr lang="en-US" sz="1600" dirty="0">
                <a:solidFill>
                  <a:srgbClr val="000000"/>
                </a:solidFill>
                <a:latin typeface="Circular Std Book" panose="020B0604020101020102" pitchFamily="34" charset="0"/>
                <a:cs typeface="Circular Std Book" panose="020B0604020101020102" pitchFamily="34" charset="0"/>
              </a:rPr>
              <a:t>Two </a:t>
            </a:r>
            <a:r>
              <a:rPr lang="en-US" sz="1600" b="0" i="0" u="none" strike="noStrike" dirty="0">
                <a:solidFill>
                  <a:srgbClr val="000000"/>
                </a:solidFill>
                <a:effectLst/>
                <a:latin typeface="Circular Std Book" panose="020B0604020101020102" pitchFamily="34" charset="0"/>
                <a:cs typeface="Circular Std Book" panose="020B0604020101020102" pitchFamily="34" charset="0"/>
              </a:rPr>
              <a:t>people create a file with the same name, but the contents of the file are different.</a:t>
            </a:r>
          </a:p>
          <a:p>
            <a:pPr marL="342900" indent="-342900">
              <a:buFont typeface="+mj-lt"/>
              <a:buAutoNum type="arabicPeriod"/>
            </a:pPr>
            <a:endParaRPr lang="en-ID" sz="1600" dirty="0">
              <a:latin typeface="Circular Std Book" panose="020B0604020101020102" pitchFamily="34" charset="0"/>
              <a:cs typeface="Circular Std Book" panose="020B0604020101020102" pitchFamily="34" charset="0"/>
            </a:endParaRPr>
          </a:p>
          <a:p>
            <a:pPr marL="342900" indent="-342900">
              <a:buFont typeface="+mj-lt"/>
              <a:buAutoNum type="arabicPeriod"/>
            </a:pPr>
            <a:r>
              <a:rPr lang="en-US" sz="1600" dirty="0">
                <a:solidFill>
                  <a:srgbClr val="000000"/>
                </a:solidFill>
                <a:latin typeface="Circular Std Book" panose="020B0604020101020102" pitchFamily="34" charset="0"/>
                <a:cs typeface="Circular Std Book" panose="020B0604020101020102" pitchFamily="34" charset="0"/>
              </a:rPr>
              <a:t>Two</a:t>
            </a:r>
            <a:r>
              <a:rPr lang="en-US" sz="1600" b="0" i="0" u="none" strike="noStrike" dirty="0">
                <a:solidFill>
                  <a:srgbClr val="000000"/>
                </a:solidFill>
                <a:effectLst/>
                <a:latin typeface="Circular Std Book" panose="020B0604020101020102" pitchFamily="34" charset="0"/>
                <a:cs typeface="Circular Std Book" panose="020B0604020101020102" pitchFamily="34" charset="0"/>
              </a:rPr>
              <a:t> people change the contents of the same file.</a:t>
            </a:r>
          </a:p>
          <a:p>
            <a:pPr marL="342900" indent="-342900">
              <a:buFont typeface="+mj-lt"/>
              <a:buAutoNum type="arabicPeriod"/>
            </a:pPr>
            <a:endParaRPr lang="en-ID" sz="1600" dirty="0">
              <a:latin typeface="Circular Std Book" panose="020B0604020101020102" pitchFamily="34" charset="0"/>
              <a:cs typeface="Circular Std Book" panose="020B0604020101020102" pitchFamily="34" charset="0"/>
            </a:endParaRPr>
          </a:p>
          <a:p>
            <a:pPr marL="342900" indent="-342900">
              <a:buFont typeface="+mj-lt"/>
              <a:buAutoNum type="arabicPeriod"/>
            </a:pPr>
            <a:r>
              <a:rPr lang="en-ID" sz="1600" b="0" i="0" u="none" strike="noStrike" dirty="0">
                <a:solidFill>
                  <a:srgbClr val="000000"/>
                </a:solidFill>
                <a:effectLst/>
                <a:latin typeface="Circular Std Book" panose="020B0604020101020102" pitchFamily="34" charset="0"/>
                <a:cs typeface="Circular Std Book" panose="020B0604020101020102" pitchFamily="34" charset="0"/>
              </a:rPr>
              <a:t>Someone </a:t>
            </a:r>
            <a:r>
              <a:rPr lang="en-US" sz="1600" b="0" i="0" u="none" strike="noStrike" dirty="0">
                <a:solidFill>
                  <a:srgbClr val="000000"/>
                </a:solidFill>
                <a:effectLst/>
                <a:latin typeface="Circular Std Book" panose="020B0604020101020102" pitchFamily="34" charset="0"/>
                <a:cs typeface="Circular Std Book" panose="020B0604020101020102" pitchFamily="34" charset="0"/>
              </a:rPr>
              <a:t>change a file contents that has been deleted by other person/teammate or vice versa.</a:t>
            </a:r>
          </a:p>
          <a:p>
            <a:endParaRPr lang="en-US" sz="1600" dirty="0">
              <a:latin typeface="Circular Std Book" panose="020B0604020101020102" pitchFamily="34" charset="0"/>
              <a:cs typeface="Circular Std Book" panose="020B0604020101020102" pitchFamily="34" charset="0"/>
            </a:endParaRPr>
          </a:p>
          <a:p>
            <a:r>
              <a:rPr lang="en-US" sz="1600" dirty="0">
                <a:latin typeface="Circular Std Book" panose="020B0604020101020102" pitchFamily="34" charset="0"/>
                <a:cs typeface="Circular Std Book" panose="020B0604020101020102" pitchFamily="34" charset="0"/>
              </a:rPr>
              <a:t>In essence, a conflict occurs when there is a same file in our local repository and GitHub repository with different changes when we do the merging process.</a:t>
            </a:r>
            <a:endParaRPr lang="en-ID" sz="1600" dirty="0">
              <a:latin typeface="Circular Std Book" panose="020B0604020101020102" pitchFamily="34" charset="0"/>
              <a:cs typeface="Circular Std Book" panose="020B0604020101020102" pitchFamily="34" charset="0"/>
            </a:endParaRPr>
          </a:p>
        </p:txBody>
      </p:sp>
      <p:sp>
        <p:nvSpPr>
          <p:cNvPr id="6" name="Title 1">
            <a:extLst>
              <a:ext uri="{FF2B5EF4-FFF2-40B4-BE49-F238E27FC236}">
                <a16:creationId xmlns:a16="http://schemas.microsoft.com/office/drawing/2014/main" id="{96786D89-EAA3-499A-8C6C-560D0EDAA3FE}"/>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git merge and conflict</a:t>
            </a:r>
            <a:endParaRPr lang="en-ID" sz="2400" dirty="0">
              <a:latin typeface="Circular Std Bold" panose="020B0804020101010102" pitchFamily="34" charset="0"/>
              <a:cs typeface="Circular Std Bold" panose="020B0804020101010102" pitchFamily="34" charset="0"/>
            </a:endParaRPr>
          </a:p>
        </p:txBody>
      </p:sp>
    </p:spTree>
    <p:extLst>
      <p:ext uri="{BB962C8B-B14F-4D97-AF65-F5344CB8AC3E}">
        <p14:creationId xmlns:p14="http://schemas.microsoft.com/office/powerpoint/2010/main" val="819955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 name="Picture 9">
            <a:extLst>
              <a:ext uri="{FF2B5EF4-FFF2-40B4-BE49-F238E27FC236}">
                <a16:creationId xmlns:a16="http://schemas.microsoft.com/office/drawing/2014/main" id="{CBC645E9-A67F-4691-AA93-5B8AF3836552}"/>
              </a:ext>
            </a:extLst>
          </p:cNvPr>
          <p:cNvPicPr>
            <a:picLocks noChangeAspect="1"/>
          </p:cNvPicPr>
          <p:nvPr/>
        </p:nvPicPr>
        <p:blipFill>
          <a:blip r:embed="rId3"/>
          <a:stretch>
            <a:fillRect/>
          </a:stretch>
        </p:blipFill>
        <p:spPr>
          <a:xfrm>
            <a:off x="0" y="0"/>
            <a:ext cx="9144000" cy="5143500"/>
          </a:xfrm>
          <a:prstGeom prst="rect">
            <a:avLst/>
          </a:prstGeom>
        </p:spPr>
      </p:pic>
      <p:sp>
        <p:nvSpPr>
          <p:cNvPr id="11" name="Google Shape;102;p1">
            <a:extLst>
              <a:ext uri="{FF2B5EF4-FFF2-40B4-BE49-F238E27FC236}">
                <a16:creationId xmlns:a16="http://schemas.microsoft.com/office/drawing/2014/main" id="{2C535B93-D4C4-45D5-A145-927913DD6EF7}"/>
              </a:ext>
            </a:extLst>
          </p:cNvPr>
          <p:cNvSpPr txBox="1">
            <a:spLocks/>
          </p:cNvSpPr>
          <p:nvPr/>
        </p:nvSpPr>
        <p:spPr>
          <a:xfrm>
            <a:off x="344555" y="2685084"/>
            <a:ext cx="7772400" cy="914696"/>
          </a:xfrm>
          <a:prstGeom prst="rect">
            <a:avLst/>
          </a:prstGeom>
          <a:noFill/>
          <a:ln>
            <a:noFill/>
          </a:ln>
        </p:spPr>
        <p:txBody>
          <a:bodyPr spcFirstLastPara="1" vert="horz" wrap="square" lIns="69775" tIns="34875" rIns="69775" bIns="34875" rtlCol="0" anchor="b" anchorCtr="0">
            <a:noAutofit/>
          </a:bodyPr>
          <a:lstStyle>
            <a:lvl1pPr lvl="0" algn="l" defTabSz="685800" rtl="0" eaLnBrk="1" latinLnBrk="0" hangingPunct="1">
              <a:lnSpc>
                <a:spcPct val="90000"/>
              </a:lnSpc>
              <a:spcBef>
                <a:spcPts val="0"/>
              </a:spcBef>
              <a:spcAft>
                <a:spcPts val="0"/>
              </a:spcAft>
              <a:buClr>
                <a:schemeClr val="lt1"/>
              </a:buClr>
              <a:buSzPts val="5000"/>
              <a:buFont typeface="Montserrat"/>
              <a:buNone/>
              <a:defRPr sz="5000" b="1" u="none" kern="1200">
                <a:solidFill>
                  <a:schemeClr val="lt1"/>
                </a:solidFill>
                <a:latin typeface="Montserrat"/>
                <a:ea typeface="Montserrat"/>
                <a:cs typeface="Montserrat"/>
                <a:sym typeface="Montserra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sz="4000" dirty="0">
                <a:latin typeface="Circular Std Bold" panose="020B0804020101010102" pitchFamily="34" charset="0"/>
                <a:cs typeface="Circular Std Bold" panose="020B0804020101010102" pitchFamily="34" charset="0"/>
              </a:rPr>
              <a:t>Markdown</a:t>
            </a:r>
          </a:p>
        </p:txBody>
      </p:sp>
      <p:sp>
        <p:nvSpPr>
          <p:cNvPr id="12" name="TextBox 11">
            <a:extLst>
              <a:ext uri="{FF2B5EF4-FFF2-40B4-BE49-F238E27FC236}">
                <a16:creationId xmlns:a16="http://schemas.microsoft.com/office/drawing/2014/main" id="{E0FE54FA-8DED-4C28-868F-7BA796EA529F}"/>
              </a:ext>
            </a:extLst>
          </p:cNvPr>
          <p:cNvSpPr txBox="1"/>
          <p:nvPr/>
        </p:nvSpPr>
        <p:spPr>
          <a:xfrm>
            <a:off x="344555" y="0"/>
            <a:ext cx="2695225" cy="615618"/>
          </a:xfrm>
          <a:prstGeom prst="rect">
            <a:avLst/>
          </a:prstGeom>
          <a:noFill/>
        </p:spPr>
        <p:txBody>
          <a:bodyPr wrap="none" rtlCol="0">
            <a:spAutoFit/>
          </a:bodyPr>
          <a:lstStyle/>
          <a:p>
            <a:pPr>
              <a:lnSpc>
                <a:spcPts val="5000"/>
              </a:lnSpc>
            </a:pPr>
            <a:r>
              <a:rPr lang="en-US" sz="1300" kern="100" spc="300" dirty="0">
                <a:solidFill>
                  <a:srgbClr val="FFFFFF"/>
                </a:solidFill>
                <a:latin typeface="Circular Std Bold" panose="020B0804020101010102" pitchFamily="34" charset="0"/>
                <a:cs typeface="Circular Std Bold" panose="020B0804020101010102" pitchFamily="34" charset="0"/>
              </a:rPr>
              <a:t>SUPPLEMENT MODULE</a:t>
            </a:r>
            <a:endParaRPr lang="en-ID" sz="1300" kern="100" spc="300" dirty="0">
              <a:solidFill>
                <a:srgbClr val="FFFFFF"/>
              </a:solidFill>
              <a:latin typeface="Circular Std Bold" panose="020B0804020101010102" pitchFamily="34" charset="0"/>
              <a:cs typeface="Circular Std Bold" panose="020B0804020101010102" pitchFamily="34" charset="0"/>
            </a:endParaRPr>
          </a:p>
        </p:txBody>
      </p:sp>
      <p:sp>
        <p:nvSpPr>
          <p:cNvPr id="13" name="TextBox 12">
            <a:extLst>
              <a:ext uri="{FF2B5EF4-FFF2-40B4-BE49-F238E27FC236}">
                <a16:creationId xmlns:a16="http://schemas.microsoft.com/office/drawing/2014/main" id="{7B18322F-CBE9-411F-AD91-F93F6F26FE84}"/>
              </a:ext>
            </a:extLst>
          </p:cNvPr>
          <p:cNvSpPr txBox="1"/>
          <p:nvPr/>
        </p:nvSpPr>
        <p:spPr>
          <a:xfrm>
            <a:off x="344555" y="2030353"/>
            <a:ext cx="1250022" cy="654731"/>
          </a:xfrm>
          <a:prstGeom prst="rect">
            <a:avLst/>
          </a:prstGeom>
          <a:noFill/>
        </p:spPr>
        <p:txBody>
          <a:bodyPr wrap="none" rtlCol="0">
            <a:spAutoFit/>
          </a:bodyPr>
          <a:lstStyle/>
          <a:p>
            <a:pPr>
              <a:lnSpc>
                <a:spcPts val="5000"/>
              </a:lnSpc>
            </a:pPr>
            <a:r>
              <a:rPr lang="en-US" sz="2500" kern="100" spc="20" dirty="0">
                <a:solidFill>
                  <a:srgbClr val="51BB7C"/>
                </a:solidFill>
                <a:latin typeface="Circular Std Book" panose="020B0604020101020102" pitchFamily="34" charset="0"/>
                <a:cs typeface="Circular Std Book" panose="020B0604020101020102" pitchFamily="34" charset="0"/>
              </a:rPr>
              <a:t>GitHub</a:t>
            </a:r>
            <a:endParaRPr lang="en-ID" sz="2500" kern="100" spc="20" dirty="0">
              <a:solidFill>
                <a:srgbClr val="51BB7C"/>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2429707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B946355-F5FB-4190-85D1-923FFE4ADF10}"/>
              </a:ext>
            </a:extLst>
          </p:cNvPr>
          <p:cNvPicPr>
            <a:picLocks noChangeAspect="1"/>
          </p:cNvPicPr>
          <p:nvPr/>
        </p:nvPicPr>
        <p:blipFill>
          <a:blip r:embed="rId3"/>
          <a:stretch>
            <a:fillRect/>
          </a:stretch>
        </p:blipFill>
        <p:spPr>
          <a:xfrm>
            <a:off x="11691" y="-9672"/>
            <a:ext cx="9139428" cy="5143500"/>
          </a:xfrm>
          <a:prstGeom prst="rect">
            <a:avLst/>
          </a:prstGeom>
        </p:spPr>
      </p:pic>
      <p:sp>
        <p:nvSpPr>
          <p:cNvPr id="11" name="Title 1">
            <a:extLst>
              <a:ext uri="{FF2B5EF4-FFF2-40B4-BE49-F238E27FC236}">
                <a16:creationId xmlns:a16="http://schemas.microsoft.com/office/drawing/2014/main" id="{E8531146-0AFB-4314-B9F4-1E43EC64542E}"/>
              </a:ext>
            </a:extLst>
          </p:cNvPr>
          <p:cNvSpPr txBox="1">
            <a:spLocks/>
          </p:cNvSpPr>
          <p:nvPr/>
        </p:nvSpPr>
        <p:spPr>
          <a:xfrm>
            <a:off x="255058" y="41585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Markdown</a:t>
            </a:r>
            <a:endParaRPr lang="en-ID" sz="2400" dirty="0">
              <a:latin typeface="Circular Std Bold" panose="020B0804020101010102" pitchFamily="34" charset="0"/>
              <a:cs typeface="Circular Std Bold" panose="020B0804020101010102" pitchFamily="34" charset="0"/>
            </a:endParaRPr>
          </a:p>
        </p:txBody>
      </p:sp>
      <p:pic>
        <p:nvPicPr>
          <p:cNvPr id="4" name="Google Shape;616;gb23bfc37bf_0_8">
            <a:extLst>
              <a:ext uri="{FF2B5EF4-FFF2-40B4-BE49-F238E27FC236}">
                <a16:creationId xmlns:a16="http://schemas.microsoft.com/office/drawing/2014/main" id="{5AEFB997-5DD2-4159-B5DD-4F58FB0C6716}"/>
              </a:ext>
            </a:extLst>
          </p:cNvPr>
          <p:cNvPicPr preferRelativeResize="0"/>
          <p:nvPr/>
        </p:nvPicPr>
        <p:blipFill>
          <a:blip r:embed="rId4">
            <a:alphaModFix/>
          </a:blip>
          <a:stretch>
            <a:fillRect/>
          </a:stretch>
        </p:blipFill>
        <p:spPr>
          <a:xfrm>
            <a:off x="4054053" y="1534320"/>
            <a:ext cx="1385226" cy="851925"/>
          </a:xfrm>
          <a:prstGeom prst="rect">
            <a:avLst/>
          </a:prstGeom>
          <a:noFill/>
          <a:ln>
            <a:noFill/>
          </a:ln>
        </p:spPr>
      </p:pic>
      <p:sp>
        <p:nvSpPr>
          <p:cNvPr id="5" name="Google Shape;617;gb23bfc37bf_0_8">
            <a:extLst>
              <a:ext uri="{FF2B5EF4-FFF2-40B4-BE49-F238E27FC236}">
                <a16:creationId xmlns:a16="http://schemas.microsoft.com/office/drawing/2014/main" id="{7CB5279D-E5B6-45CD-A974-FB6AA8177BFD}"/>
              </a:ext>
            </a:extLst>
          </p:cNvPr>
          <p:cNvSpPr txBox="1"/>
          <p:nvPr/>
        </p:nvSpPr>
        <p:spPr>
          <a:xfrm>
            <a:off x="855454" y="1410028"/>
            <a:ext cx="1932900" cy="1384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300" dirty="0"/>
              <a:t>Header 1</a:t>
            </a:r>
            <a:endParaRPr sz="2300" dirty="0"/>
          </a:p>
          <a:p>
            <a:pPr marL="0" lvl="0" indent="0" algn="ctr" rtl="0">
              <a:lnSpc>
                <a:spcPct val="150000"/>
              </a:lnSpc>
              <a:spcBef>
                <a:spcPts val="0"/>
              </a:spcBef>
              <a:spcAft>
                <a:spcPts val="0"/>
              </a:spcAft>
              <a:buNone/>
            </a:pPr>
            <a:r>
              <a:rPr lang="en-US" sz="2000" dirty="0"/>
              <a:t>Header 2</a:t>
            </a:r>
            <a:endParaRPr sz="2000" dirty="0"/>
          </a:p>
          <a:p>
            <a:pPr marL="0" lvl="0" indent="0" algn="ctr" rtl="0">
              <a:lnSpc>
                <a:spcPct val="150000"/>
              </a:lnSpc>
              <a:spcBef>
                <a:spcPts val="0"/>
              </a:spcBef>
              <a:spcAft>
                <a:spcPts val="0"/>
              </a:spcAft>
              <a:buNone/>
            </a:pPr>
            <a:r>
              <a:rPr lang="en-US" sz="1700" dirty="0"/>
              <a:t>Header 3</a:t>
            </a:r>
            <a:endParaRPr sz="1700" dirty="0"/>
          </a:p>
        </p:txBody>
      </p:sp>
      <p:sp>
        <p:nvSpPr>
          <p:cNvPr id="6" name="Google Shape;618;gb23bfc37bf_0_8">
            <a:extLst>
              <a:ext uri="{FF2B5EF4-FFF2-40B4-BE49-F238E27FC236}">
                <a16:creationId xmlns:a16="http://schemas.microsoft.com/office/drawing/2014/main" id="{0C966B01-ECFD-4FC4-A8F6-9759A1011741}"/>
              </a:ext>
            </a:extLst>
          </p:cNvPr>
          <p:cNvSpPr txBox="1"/>
          <p:nvPr/>
        </p:nvSpPr>
        <p:spPr>
          <a:xfrm>
            <a:off x="3564666" y="2286628"/>
            <a:ext cx="2364000" cy="50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300" b="1" dirty="0">
                <a:latin typeface="Circular Std Book" panose="020B0604020101020102" pitchFamily="34" charset="0"/>
                <a:cs typeface="Circular Std Book" panose="020B0604020101020102" pitchFamily="34" charset="0"/>
              </a:rPr>
              <a:t>Bold text</a:t>
            </a:r>
            <a:endParaRPr sz="1700" b="1" dirty="0">
              <a:latin typeface="Circular Std Book" panose="020B0604020101020102" pitchFamily="34" charset="0"/>
              <a:cs typeface="Circular Std Book" panose="020B0604020101020102" pitchFamily="34" charset="0"/>
            </a:endParaRPr>
          </a:p>
        </p:txBody>
      </p:sp>
      <p:sp>
        <p:nvSpPr>
          <p:cNvPr id="7" name="Google Shape;619;gb23bfc37bf_0_8">
            <a:extLst>
              <a:ext uri="{FF2B5EF4-FFF2-40B4-BE49-F238E27FC236}">
                <a16:creationId xmlns:a16="http://schemas.microsoft.com/office/drawing/2014/main" id="{7288E182-DDA7-4C58-B70E-6E4068EC8023}"/>
              </a:ext>
            </a:extLst>
          </p:cNvPr>
          <p:cNvSpPr txBox="1"/>
          <p:nvPr/>
        </p:nvSpPr>
        <p:spPr>
          <a:xfrm>
            <a:off x="6024042" y="1771008"/>
            <a:ext cx="2364000" cy="50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300" u="sng" dirty="0">
                <a:solidFill>
                  <a:srgbClr val="4A86E8"/>
                </a:solidFill>
                <a:latin typeface="Circular Std Book" panose="020B0604020101020102" pitchFamily="34" charset="0"/>
                <a:cs typeface="Circular Std Book" panose="020B0604020101020102" pitchFamily="34" charset="0"/>
              </a:rPr>
              <a:t>link text</a:t>
            </a:r>
            <a:endParaRPr sz="1700" u="sng" dirty="0">
              <a:solidFill>
                <a:srgbClr val="4A86E8"/>
              </a:solidFill>
              <a:latin typeface="Circular Std Book" panose="020B0604020101020102" pitchFamily="34" charset="0"/>
              <a:cs typeface="Circular Std Book" panose="020B0604020101020102" pitchFamily="34" charset="0"/>
            </a:endParaRPr>
          </a:p>
        </p:txBody>
      </p:sp>
      <p:pic>
        <p:nvPicPr>
          <p:cNvPr id="8" name="Google Shape;620;gb23bfc37bf_0_8">
            <a:extLst>
              <a:ext uri="{FF2B5EF4-FFF2-40B4-BE49-F238E27FC236}">
                <a16:creationId xmlns:a16="http://schemas.microsoft.com/office/drawing/2014/main" id="{99A162E8-3838-42EA-8550-098CED4E5E69}"/>
              </a:ext>
            </a:extLst>
          </p:cNvPr>
          <p:cNvPicPr preferRelativeResize="0"/>
          <p:nvPr/>
        </p:nvPicPr>
        <p:blipFill>
          <a:blip r:embed="rId5">
            <a:alphaModFix/>
          </a:blip>
          <a:stretch>
            <a:fillRect/>
          </a:stretch>
        </p:blipFill>
        <p:spPr>
          <a:xfrm>
            <a:off x="950440" y="3103847"/>
            <a:ext cx="3675827" cy="1565550"/>
          </a:xfrm>
          <a:prstGeom prst="rect">
            <a:avLst/>
          </a:prstGeom>
          <a:noFill/>
          <a:ln>
            <a:noFill/>
          </a:ln>
        </p:spPr>
      </p:pic>
      <p:pic>
        <p:nvPicPr>
          <p:cNvPr id="9" name="Google Shape;621;gb23bfc37bf_0_8">
            <a:extLst>
              <a:ext uri="{FF2B5EF4-FFF2-40B4-BE49-F238E27FC236}">
                <a16:creationId xmlns:a16="http://schemas.microsoft.com/office/drawing/2014/main" id="{723984F8-BD00-40A6-9EFB-6CCF5DEDA78E}"/>
              </a:ext>
            </a:extLst>
          </p:cNvPr>
          <p:cNvPicPr preferRelativeResize="0"/>
          <p:nvPr/>
        </p:nvPicPr>
        <p:blipFill>
          <a:blip r:embed="rId6">
            <a:alphaModFix/>
          </a:blip>
          <a:stretch>
            <a:fillRect/>
          </a:stretch>
        </p:blipFill>
        <p:spPr>
          <a:xfrm>
            <a:off x="5750353" y="2864593"/>
            <a:ext cx="2555940" cy="1916950"/>
          </a:xfrm>
          <a:prstGeom prst="rect">
            <a:avLst/>
          </a:prstGeom>
          <a:noFill/>
          <a:ln>
            <a:noFill/>
          </a:ln>
        </p:spPr>
      </p:pic>
    </p:spTree>
    <p:extLst>
      <p:ext uri="{BB962C8B-B14F-4D97-AF65-F5344CB8AC3E}">
        <p14:creationId xmlns:p14="http://schemas.microsoft.com/office/powerpoint/2010/main" val="363596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Picture 3">
            <a:extLst>
              <a:ext uri="{FF2B5EF4-FFF2-40B4-BE49-F238E27FC236}">
                <a16:creationId xmlns:a16="http://schemas.microsoft.com/office/drawing/2014/main" id="{90389B58-81DF-4CA2-B277-801696433489}"/>
              </a:ext>
            </a:extLst>
          </p:cNvPr>
          <p:cNvPicPr>
            <a:picLocks noChangeAspect="1"/>
          </p:cNvPicPr>
          <p:nvPr/>
        </p:nvPicPr>
        <p:blipFill>
          <a:blip r:embed="rId3"/>
          <a:stretch>
            <a:fillRect/>
          </a:stretch>
        </p:blipFill>
        <p:spPr>
          <a:xfrm>
            <a:off x="0" y="0"/>
            <a:ext cx="9144000" cy="5143500"/>
          </a:xfrm>
          <a:prstGeom prst="rect">
            <a:avLst/>
          </a:prstGeom>
        </p:spPr>
      </p:pic>
      <p:sp>
        <p:nvSpPr>
          <p:cNvPr id="110" name="Google Shape;110;ga3063232f1_0_3"/>
          <p:cNvSpPr txBox="1">
            <a:spLocks noGrp="1"/>
          </p:cNvSpPr>
          <p:nvPr>
            <p:ph idx="1"/>
          </p:nvPr>
        </p:nvSpPr>
        <p:spPr>
          <a:xfrm>
            <a:off x="488800" y="1627409"/>
            <a:ext cx="4988379" cy="2266860"/>
          </a:xfrm>
          <a:prstGeom prst="rect">
            <a:avLst/>
          </a:prstGeom>
          <a:noFill/>
          <a:ln>
            <a:noFill/>
          </a:ln>
        </p:spPr>
        <p:txBody>
          <a:bodyPr spcFirstLastPara="1" wrap="square" lIns="69775" tIns="34875" rIns="69775" bIns="34875" anchor="t" anchorCtr="0">
            <a:noAutofit/>
          </a:bodyPr>
          <a:lstStyle/>
          <a:p>
            <a:pPr marL="457200" lvl="0" indent="-317500" algn="l" rtl="0">
              <a:lnSpc>
                <a:spcPct val="137500"/>
              </a:lnSpc>
              <a:spcBef>
                <a:spcPts val="0"/>
              </a:spcBef>
              <a:spcAft>
                <a:spcPts val="0"/>
              </a:spcAft>
              <a:buClr>
                <a:schemeClr val="bg1"/>
              </a:buClr>
              <a:buSzPts val="1400"/>
              <a:buChar char="•"/>
            </a:pPr>
            <a:r>
              <a:rPr lang="en-US" sz="2000" dirty="0">
                <a:solidFill>
                  <a:schemeClr val="bg1"/>
                </a:solidFill>
                <a:latin typeface="Circular Std Book" panose="020B0604020101020102" pitchFamily="34" charset="0"/>
                <a:cs typeface="Circular Std Book" panose="020B0604020101020102" pitchFamily="34" charset="0"/>
              </a:rPr>
              <a:t>GitHub Introduction</a:t>
            </a:r>
            <a:endParaRPr sz="2000" dirty="0">
              <a:solidFill>
                <a:schemeClr val="bg1"/>
              </a:solidFill>
              <a:latin typeface="Circular Std Book" panose="020B0604020101020102" pitchFamily="34" charset="0"/>
              <a:cs typeface="Circular Std Book" panose="020B0604020101020102" pitchFamily="34" charset="0"/>
            </a:endParaRPr>
          </a:p>
          <a:p>
            <a:pPr marL="457200" lvl="0" indent="-317500" algn="l" rtl="0">
              <a:lnSpc>
                <a:spcPct val="137500"/>
              </a:lnSpc>
              <a:spcBef>
                <a:spcPts val="0"/>
              </a:spcBef>
              <a:spcAft>
                <a:spcPts val="0"/>
              </a:spcAft>
              <a:buClr>
                <a:schemeClr val="bg1"/>
              </a:buClr>
              <a:buSzPts val="1400"/>
              <a:buChar char="•"/>
            </a:pPr>
            <a:r>
              <a:rPr lang="en-US" sz="2000" dirty="0">
                <a:solidFill>
                  <a:schemeClr val="bg1"/>
                </a:solidFill>
                <a:latin typeface="Circular Std Book" panose="020B0604020101020102" pitchFamily="34" charset="0"/>
                <a:cs typeface="Circular Std Book" panose="020B0604020101020102" pitchFamily="34" charset="0"/>
              </a:rPr>
              <a:t>Create Repository, Push, and Clone</a:t>
            </a:r>
          </a:p>
          <a:p>
            <a:pPr marL="457200" lvl="0" indent="-317500" algn="l" rtl="0">
              <a:lnSpc>
                <a:spcPct val="137500"/>
              </a:lnSpc>
              <a:spcBef>
                <a:spcPts val="0"/>
              </a:spcBef>
              <a:spcAft>
                <a:spcPts val="0"/>
              </a:spcAft>
              <a:buClr>
                <a:schemeClr val="bg1"/>
              </a:buClr>
              <a:buSzPts val="1400"/>
              <a:buChar char="•"/>
            </a:pPr>
            <a:r>
              <a:rPr lang="en-US" sz="2000" dirty="0">
                <a:solidFill>
                  <a:schemeClr val="bg1"/>
                </a:solidFill>
                <a:latin typeface="Circular Std Book" panose="020B0604020101020102" pitchFamily="34" charset="0"/>
                <a:cs typeface="Circular Std Book" panose="020B0604020101020102" pitchFamily="34" charset="0"/>
              </a:rPr>
              <a:t>Pull, Merge, and Conflict</a:t>
            </a:r>
          </a:p>
          <a:p>
            <a:pPr marL="457200" lvl="0" indent="-317500" algn="l" rtl="0">
              <a:lnSpc>
                <a:spcPct val="137500"/>
              </a:lnSpc>
              <a:spcBef>
                <a:spcPts val="0"/>
              </a:spcBef>
              <a:spcAft>
                <a:spcPts val="0"/>
              </a:spcAft>
              <a:buClr>
                <a:schemeClr val="bg1"/>
              </a:buClr>
              <a:buSzPts val="1400"/>
              <a:buChar char="•"/>
            </a:pPr>
            <a:r>
              <a:rPr lang="en-US" sz="2000" dirty="0">
                <a:solidFill>
                  <a:schemeClr val="bg1"/>
                </a:solidFill>
                <a:latin typeface="Circular Std Book" panose="020B0604020101020102" pitchFamily="34" charset="0"/>
                <a:cs typeface="Circular Std Book" panose="020B0604020101020102" pitchFamily="34" charset="0"/>
              </a:rPr>
              <a:t>Markdown</a:t>
            </a:r>
          </a:p>
        </p:txBody>
      </p:sp>
      <p:sp>
        <p:nvSpPr>
          <p:cNvPr id="6" name="TextBox 5">
            <a:extLst>
              <a:ext uri="{FF2B5EF4-FFF2-40B4-BE49-F238E27FC236}">
                <a16:creationId xmlns:a16="http://schemas.microsoft.com/office/drawing/2014/main" id="{27CD7621-0E52-457A-AD22-DC158DA3245C}"/>
              </a:ext>
            </a:extLst>
          </p:cNvPr>
          <p:cNvSpPr txBox="1"/>
          <p:nvPr/>
        </p:nvSpPr>
        <p:spPr>
          <a:xfrm>
            <a:off x="313284" y="364070"/>
            <a:ext cx="1741502" cy="612475"/>
          </a:xfrm>
          <a:prstGeom prst="rect">
            <a:avLst/>
          </a:prstGeom>
          <a:noFill/>
        </p:spPr>
        <p:txBody>
          <a:bodyPr wrap="none" rtlCol="0">
            <a:spAutoFit/>
          </a:bodyPr>
          <a:lstStyle/>
          <a:p>
            <a:pPr>
              <a:lnSpc>
                <a:spcPts val="4000"/>
              </a:lnSpc>
            </a:pPr>
            <a:r>
              <a:rPr lang="en-US" sz="4000" spc="20" dirty="0">
                <a:solidFill>
                  <a:srgbClr val="FFFFFF"/>
                </a:solidFill>
                <a:latin typeface="Circular Std Bold" panose="020B0804020101010102" pitchFamily="34" charset="0"/>
                <a:cs typeface="Circular Std Bold" panose="020B0804020101010102"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5C01B8-7FF8-4CE4-8272-B219ED7C13B9}"/>
              </a:ext>
            </a:extLst>
          </p:cNvPr>
          <p:cNvPicPr>
            <a:picLocks noChangeAspect="1"/>
          </p:cNvPicPr>
          <p:nvPr/>
        </p:nvPicPr>
        <p:blipFill>
          <a:blip r:embed="rId3"/>
          <a:stretch>
            <a:fillRect/>
          </a:stretch>
        </p:blipFill>
        <p:spPr>
          <a:xfrm>
            <a:off x="11691" y="1086"/>
            <a:ext cx="9139428" cy="5143500"/>
          </a:xfrm>
          <a:prstGeom prst="rect">
            <a:avLst/>
          </a:prstGeom>
        </p:spPr>
      </p:pic>
      <p:sp>
        <p:nvSpPr>
          <p:cNvPr id="10" name="Title 1">
            <a:extLst>
              <a:ext uri="{FF2B5EF4-FFF2-40B4-BE49-F238E27FC236}">
                <a16:creationId xmlns:a16="http://schemas.microsoft.com/office/drawing/2014/main" id="{814F1C2E-5B6A-469C-8047-46C371440C73}"/>
              </a:ext>
            </a:extLst>
          </p:cNvPr>
          <p:cNvSpPr txBox="1">
            <a:spLocks/>
          </p:cNvSpPr>
          <p:nvPr/>
        </p:nvSpPr>
        <p:spPr>
          <a:xfrm>
            <a:off x="255058" y="36206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Markdown</a:t>
            </a:r>
            <a:endParaRPr lang="en-ID" sz="2400" dirty="0">
              <a:latin typeface="Circular Std Bold" panose="020B0804020101010102" pitchFamily="34" charset="0"/>
              <a:cs typeface="Circular Std Bold" panose="020B0804020101010102" pitchFamily="34" charset="0"/>
            </a:endParaRPr>
          </a:p>
        </p:txBody>
      </p:sp>
      <p:pic>
        <p:nvPicPr>
          <p:cNvPr id="4" name="Google Shape;641;gb23bfc37bf_0_40">
            <a:extLst>
              <a:ext uri="{FF2B5EF4-FFF2-40B4-BE49-F238E27FC236}">
                <a16:creationId xmlns:a16="http://schemas.microsoft.com/office/drawing/2014/main" id="{CC2C6E25-9166-453D-BD27-BA22D06A9F79}"/>
              </a:ext>
            </a:extLst>
          </p:cNvPr>
          <p:cNvPicPr preferRelativeResize="0"/>
          <p:nvPr/>
        </p:nvPicPr>
        <p:blipFill>
          <a:blip r:embed="rId4">
            <a:alphaModFix/>
          </a:blip>
          <a:stretch>
            <a:fillRect/>
          </a:stretch>
        </p:blipFill>
        <p:spPr>
          <a:xfrm>
            <a:off x="686983" y="1551124"/>
            <a:ext cx="1510905" cy="1645526"/>
          </a:xfrm>
          <a:prstGeom prst="rect">
            <a:avLst/>
          </a:prstGeom>
          <a:noFill/>
          <a:ln>
            <a:noFill/>
          </a:ln>
        </p:spPr>
      </p:pic>
      <p:pic>
        <p:nvPicPr>
          <p:cNvPr id="5" name="Google Shape;642;gb23bfc37bf_0_40">
            <a:extLst>
              <a:ext uri="{FF2B5EF4-FFF2-40B4-BE49-F238E27FC236}">
                <a16:creationId xmlns:a16="http://schemas.microsoft.com/office/drawing/2014/main" id="{26DE3A12-F501-4D05-8311-93BD5B0F4D8D}"/>
              </a:ext>
            </a:extLst>
          </p:cNvPr>
          <p:cNvPicPr preferRelativeResize="0"/>
          <p:nvPr/>
        </p:nvPicPr>
        <p:blipFill>
          <a:blip r:embed="rId5">
            <a:alphaModFix/>
          </a:blip>
          <a:stretch>
            <a:fillRect/>
          </a:stretch>
        </p:blipFill>
        <p:spPr>
          <a:xfrm>
            <a:off x="3458196" y="1588618"/>
            <a:ext cx="1964049" cy="1473050"/>
          </a:xfrm>
          <a:prstGeom prst="rect">
            <a:avLst/>
          </a:prstGeom>
          <a:noFill/>
          <a:ln>
            <a:noFill/>
          </a:ln>
        </p:spPr>
      </p:pic>
      <p:pic>
        <p:nvPicPr>
          <p:cNvPr id="6" name="Google Shape;643;gb23bfc37bf_0_40">
            <a:extLst>
              <a:ext uri="{FF2B5EF4-FFF2-40B4-BE49-F238E27FC236}">
                <a16:creationId xmlns:a16="http://schemas.microsoft.com/office/drawing/2014/main" id="{B48E84BF-9C3F-448A-A88F-1CFF95D117CC}"/>
              </a:ext>
            </a:extLst>
          </p:cNvPr>
          <p:cNvPicPr preferRelativeResize="0"/>
          <p:nvPr/>
        </p:nvPicPr>
        <p:blipFill>
          <a:blip r:embed="rId6">
            <a:alphaModFix/>
          </a:blip>
          <a:stretch>
            <a:fillRect/>
          </a:stretch>
        </p:blipFill>
        <p:spPr>
          <a:xfrm>
            <a:off x="6417569" y="1582137"/>
            <a:ext cx="2049842" cy="1583500"/>
          </a:xfrm>
          <a:prstGeom prst="rect">
            <a:avLst/>
          </a:prstGeom>
          <a:noFill/>
          <a:ln>
            <a:noFill/>
          </a:ln>
        </p:spPr>
      </p:pic>
      <p:pic>
        <p:nvPicPr>
          <p:cNvPr id="7" name="Google Shape;644;gb23bfc37bf_0_40">
            <a:extLst>
              <a:ext uri="{FF2B5EF4-FFF2-40B4-BE49-F238E27FC236}">
                <a16:creationId xmlns:a16="http://schemas.microsoft.com/office/drawing/2014/main" id="{9281E044-BA3C-45A5-A2EC-2D4A016C43E5}"/>
              </a:ext>
            </a:extLst>
          </p:cNvPr>
          <p:cNvPicPr preferRelativeResize="0"/>
          <p:nvPr/>
        </p:nvPicPr>
        <p:blipFill>
          <a:blip r:embed="rId7">
            <a:alphaModFix/>
          </a:blip>
          <a:stretch>
            <a:fillRect/>
          </a:stretch>
        </p:blipFill>
        <p:spPr>
          <a:xfrm>
            <a:off x="5667039" y="3363361"/>
            <a:ext cx="2111346" cy="1583500"/>
          </a:xfrm>
          <a:prstGeom prst="rect">
            <a:avLst/>
          </a:prstGeom>
          <a:noFill/>
          <a:ln>
            <a:noFill/>
          </a:ln>
        </p:spPr>
      </p:pic>
      <p:pic>
        <p:nvPicPr>
          <p:cNvPr id="8" name="Google Shape;645;gb23bfc37bf_0_40">
            <a:extLst>
              <a:ext uri="{FF2B5EF4-FFF2-40B4-BE49-F238E27FC236}">
                <a16:creationId xmlns:a16="http://schemas.microsoft.com/office/drawing/2014/main" id="{97E7A9BB-81DC-47F0-81F7-FAEDBE2E9E02}"/>
              </a:ext>
            </a:extLst>
          </p:cNvPr>
          <p:cNvPicPr preferRelativeResize="0"/>
          <p:nvPr/>
        </p:nvPicPr>
        <p:blipFill>
          <a:blip r:embed="rId8">
            <a:alphaModFix/>
          </a:blip>
          <a:stretch>
            <a:fillRect/>
          </a:stretch>
        </p:blipFill>
        <p:spPr>
          <a:xfrm>
            <a:off x="2187579" y="3294048"/>
            <a:ext cx="1411149" cy="1583501"/>
          </a:xfrm>
          <a:prstGeom prst="rect">
            <a:avLst/>
          </a:prstGeom>
          <a:noFill/>
          <a:ln>
            <a:noFill/>
          </a:ln>
        </p:spPr>
      </p:pic>
    </p:spTree>
    <p:extLst>
      <p:ext uri="{BB962C8B-B14F-4D97-AF65-F5344CB8AC3E}">
        <p14:creationId xmlns:p14="http://schemas.microsoft.com/office/powerpoint/2010/main" val="678448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11" name="Picture 10">
            <a:extLst>
              <a:ext uri="{FF2B5EF4-FFF2-40B4-BE49-F238E27FC236}">
                <a16:creationId xmlns:a16="http://schemas.microsoft.com/office/drawing/2014/main" id="{36215322-7FE8-41DF-A532-F153D8138599}"/>
              </a:ext>
            </a:extLst>
          </p:cNvPr>
          <p:cNvPicPr>
            <a:picLocks noChangeAspect="1"/>
          </p:cNvPicPr>
          <p:nvPr/>
        </p:nvPicPr>
        <p:blipFill>
          <a:blip r:embed="rId3"/>
          <a:stretch>
            <a:fillRect/>
          </a:stretch>
        </p:blipFill>
        <p:spPr>
          <a:xfrm>
            <a:off x="11691" y="11844"/>
            <a:ext cx="9139428" cy="5143500"/>
          </a:xfrm>
          <a:prstGeom prst="rect">
            <a:avLst/>
          </a:prstGeom>
        </p:spPr>
      </p:pic>
      <p:pic>
        <p:nvPicPr>
          <p:cNvPr id="725" name="Google Shape;725;gb23bfc37bf_0_44"/>
          <p:cNvPicPr preferRelativeResize="0"/>
          <p:nvPr/>
        </p:nvPicPr>
        <p:blipFill rotWithShape="1">
          <a:blip r:embed="rId4">
            <a:alphaModFix/>
          </a:blip>
          <a:srcRect l="22188" r="22227"/>
          <a:stretch/>
        </p:blipFill>
        <p:spPr>
          <a:xfrm>
            <a:off x="1578850" y="2856881"/>
            <a:ext cx="1230401" cy="1283087"/>
          </a:xfrm>
          <a:prstGeom prst="rect">
            <a:avLst/>
          </a:prstGeom>
          <a:noFill/>
          <a:ln>
            <a:noFill/>
          </a:ln>
        </p:spPr>
      </p:pic>
      <p:pic>
        <p:nvPicPr>
          <p:cNvPr id="726" name="Google Shape;726;gb23bfc37bf_0_44"/>
          <p:cNvPicPr preferRelativeResize="0"/>
          <p:nvPr/>
        </p:nvPicPr>
        <p:blipFill>
          <a:blip r:embed="rId5">
            <a:alphaModFix/>
          </a:blip>
          <a:stretch>
            <a:fillRect/>
          </a:stretch>
        </p:blipFill>
        <p:spPr>
          <a:xfrm>
            <a:off x="383118" y="3949175"/>
            <a:ext cx="990600" cy="990600"/>
          </a:xfrm>
          <a:prstGeom prst="rect">
            <a:avLst/>
          </a:prstGeom>
          <a:noFill/>
          <a:ln>
            <a:noFill/>
          </a:ln>
        </p:spPr>
      </p:pic>
      <p:pic>
        <p:nvPicPr>
          <p:cNvPr id="727" name="Google Shape;727;gb23bfc37bf_0_44"/>
          <p:cNvPicPr preferRelativeResize="0"/>
          <p:nvPr/>
        </p:nvPicPr>
        <p:blipFill rotWithShape="1">
          <a:blip r:embed="rId6">
            <a:alphaModFix/>
          </a:blip>
          <a:srcRect/>
          <a:stretch/>
        </p:blipFill>
        <p:spPr>
          <a:xfrm>
            <a:off x="3053763" y="3845404"/>
            <a:ext cx="1093700" cy="1093700"/>
          </a:xfrm>
          <a:prstGeom prst="rect">
            <a:avLst/>
          </a:prstGeom>
          <a:noFill/>
          <a:ln>
            <a:noFill/>
          </a:ln>
        </p:spPr>
      </p:pic>
      <p:pic>
        <p:nvPicPr>
          <p:cNvPr id="728" name="Google Shape;728;gb23bfc37bf_0_44"/>
          <p:cNvPicPr preferRelativeResize="0"/>
          <p:nvPr/>
        </p:nvPicPr>
        <p:blipFill rotWithShape="1">
          <a:blip r:embed="rId7">
            <a:alphaModFix/>
          </a:blip>
          <a:srcRect l="9936" t="19608" r="9671" b="17644"/>
          <a:stretch/>
        </p:blipFill>
        <p:spPr>
          <a:xfrm>
            <a:off x="6253573" y="2766074"/>
            <a:ext cx="1524050" cy="1183101"/>
          </a:xfrm>
          <a:prstGeom prst="rect">
            <a:avLst/>
          </a:prstGeom>
          <a:noFill/>
          <a:ln>
            <a:noFill/>
          </a:ln>
        </p:spPr>
      </p:pic>
      <p:pic>
        <p:nvPicPr>
          <p:cNvPr id="729" name="Google Shape;729;gb23bfc37bf_0_44"/>
          <p:cNvPicPr preferRelativeResize="0"/>
          <p:nvPr/>
        </p:nvPicPr>
        <p:blipFill>
          <a:blip r:embed="rId5">
            <a:alphaModFix/>
          </a:blip>
          <a:stretch>
            <a:fillRect/>
          </a:stretch>
        </p:blipFill>
        <p:spPr>
          <a:xfrm>
            <a:off x="5401117" y="3897625"/>
            <a:ext cx="990600" cy="990600"/>
          </a:xfrm>
          <a:prstGeom prst="rect">
            <a:avLst/>
          </a:prstGeom>
          <a:noFill/>
          <a:ln>
            <a:noFill/>
          </a:ln>
        </p:spPr>
      </p:pic>
      <p:pic>
        <p:nvPicPr>
          <p:cNvPr id="730" name="Google Shape;730;gb23bfc37bf_0_44"/>
          <p:cNvPicPr preferRelativeResize="0"/>
          <p:nvPr/>
        </p:nvPicPr>
        <p:blipFill rotWithShape="1">
          <a:blip r:embed="rId6">
            <a:alphaModFix/>
          </a:blip>
          <a:srcRect/>
          <a:stretch/>
        </p:blipFill>
        <p:spPr>
          <a:xfrm>
            <a:off x="7667182" y="3845404"/>
            <a:ext cx="1093700" cy="1093700"/>
          </a:xfrm>
          <a:prstGeom prst="rect">
            <a:avLst/>
          </a:prstGeom>
          <a:noFill/>
          <a:ln>
            <a:noFill/>
          </a:ln>
        </p:spPr>
      </p:pic>
      <p:cxnSp>
        <p:nvCxnSpPr>
          <p:cNvPr id="731" name="Google Shape;731;gb23bfc37bf_0_44"/>
          <p:cNvCxnSpPr/>
          <p:nvPr/>
        </p:nvCxnSpPr>
        <p:spPr>
          <a:xfrm>
            <a:off x="4713913" y="87625"/>
            <a:ext cx="38100" cy="5181600"/>
          </a:xfrm>
          <a:prstGeom prst="straightConnector1">
            <a:avLst/>
          </a:prstGeom>
          <a:noFill/>
          <a:ln w="28575" cap="flat" cmpd="sng">
            <a:solidFill>
              <a:schemeClr val="dk2"/>
            </a:solidFill>
            <a:prstDash val="solid"/>
            <a:round/>
            <a:headEnd type="none" w="med" len="med"/>
            <a:tailEnd type="none" w="med" len="med"/>
          </a:ln>
        </p:spPr>
      </p:cxnSp>
      <p:pic>
        <p:nvPicPr>
          <p:cNvPr id="732" name="Google Shape;732;gb23bfc37bf_0_44"/>
          <p:cNvPicPr preferRelativeResize="0"/>
          <p:nvPr/>
        </p:nvPicPr>
        <p:blipFill rotWithShape="1">
          <a:blip r:embed="rId8">
            <a:alphaModFix/>
          </a:blip>
          <a:srcRect l="50840"/>
          <a:stretch/>
        </p:blipFill>
        <p:spPr>
          <a:xfrm>
            <a:off x="1647200" y="1367841"/>
            <a:ext cx="1093700" cy="1245900"/>
          </a:xfrm>
          <a:prstGeom prst="rect">
            <a:avLst/>
          </a:prstGeom>
          <a:noFill/>
          <a:ln>
            <a:noFill/>
          </a:ln>
        </p:spPr>
      </p:pic>
      <p:pic>
        <p:nvPicPr>
          <p:cNvPr id="733" name="Google Shape;733;gb23bfc37bf_0_44"/>
          <p:cNvPicPr preferRelativeResize="0"/>
          <p:nvPr/>
        </p:nvPicPr>
        <p:blipFill rotWithShape="1">
          <a:blip r:embed="rId8">
            <a:alphaModFix/>
          </a:blip>
          <a:srcRect r="50840"/>
          <a:stretch/>
        </p:blipFill>
        <p:spPr>
          <a:xfrm>
            <a:off x="6404716" y="1351212"/>
            <a:ext cx="1093700" cy="1245900"/>
          </a:xfrm>
          <a:prstGeom prst="rect">
            <a:avLst/>
          </a:prstGeom>
          <a:noFill/>
          <a:ln>
            <a:noFill/>
          </a:ln>
        </p:spPr>
      </p:pic>
      <p:sp>
        <p:nvSpPr>
          <p:cNvPr id="12" name="Title 1">
            <a:extLst>
              <a:ext uri="{FF2B5EF4-FFF2-40B4-BE49-F238E27FC236}">
                <a16:creationId xmlns:a16="http://schemas.microsoft.com/office/drawing/2014/main" id="{7304964A-5903-4429-9994-2F4D6E22A7BF}"/>
              </a:ext>
            </a:extLst>
          </p:cNvPr>
          <p:cNvSpPr txBox="1">
            <a:spLocks/>
          </p:cNvSpPr>
          <p:nvPr/>
        </p:nvSpPr>
        <p:spPr>
          <a:xfrm>
            <a:off x="255058" y="37282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Markdown</a:t>
            </a:r>
            <a:endParaRPr lang="en-ID" sz="2400" dirty="0">
              <a:latin typeface="Circular Std Bold" panose="020B0804020101010102" pitchFamily="34" charset="0"/>
              <a:cs typeface="Circular Std Bold" panose="020B0804020101010102"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24EC89-A022-4617-ACB4-90121BC6B0D6}"/>
              </a:ext>
            </a:extLst>
          </p:cNvPr>
          <p:cNvPicPr>
            <a:picLocks noChangeAspect="1"/>
          </p:cNvPicPr>
          <p:nvPr/>
        </p:nvPicPr>
        <p:blipFill>
          <a:blip r:embed="rId2"/>
          <a:stretch>
            <a:fillRect/>
          </a:stretch>
        </p:blipFill>
        <p:spPr>
          <a:xfrm>
            <a:off x="11691" y="11844"/>
            <a:ext cx="9139428" cy="5143500"/>
          </a:xfrm>
          <a:prstGeom prst="rect">
            <a:avLst/>
          </a:prstGeom>
        </p:spPr>
      </p:pic>
      <p:pic>
        <p:nvPicPr>
          <p:cNvPr id="4" name="Google Shape;663;gb23bfc37bf_0_47">
            <a:extLst>
              <a:ext uri="{FF2B5EF4-FFF2-40B4-BE49-F238E27FC236}">
                <a16:creationId xmlns:a16="http://schemas.microsoft.com/office/drawing/2014/main" id="{D8874D70-E4D6-4C5B-987B-65392BFAF041}"/>
              </a:ext>
            </a:extLst>
          </p:cNvPr>
          <p:cNvPicPr preferRelativeResize="0"/>
          <p:nvPr/>
        </p:nvPicPr>
        <p:blipFill>
          <a:blip r:embed="rId3">
            <a:alphaModFix/>
          </a:blip>
          <a:stretch>
            <a:fillRect/>
          </a:stretch>
        </p:blipFill>
        <p:spPr>
          <a:xfrm>
            <a:off x="255058" y="2726473"/>
            <a:ext cx="3420624" cy="1600750"/>
          </a:xfrm>
          <a:prstGeom prst="rect">
            <a:avLst/>
          </a:prstGeom>
          <a:noFill/>
          <a:ln>
            <a:noFill/>
          </a:ln>
        </p:spPr>
      </p:pic>
      <p:pic>
        <p:nvPicPr>
          <p:cNvPr id="5" name="Google Shape;664;gb23bfc37bf_0_47">
            <a:extLst>
              <a:ext uri="{FF2B5EF4-FFF2-40B4-BE49-F238E27FC236}">
                <a16:creationId xmlns:a16="http://schemas.microsoft.com/office/drawing/2014/main" id="{3C060736-88C1-4078-B45F-38C2549134B3}"/>
              </a:ext>
            </a:extLst>
          </p:cNvPr>
          <p:cNvPicPr preferRelativeResize="0"/>
          <p:nvPr/>
        </p:nvPicPr>
        <p:blipFill rotWithShape="1">
          <a:blip r:embed="rId4">
            <a:alphaModFix/>
          </a:blip>
          <a:srcRect t="16391" b="19579"/>
          <a:stretch/>
        </p:blipFill>
        <p:spPr>
          <a:xfrm>
            <a:off x="4415083" y="2726473"/>
            <a:ext cx="4444390" cy="1600751"/>
          </a:xfrm>
          <a:prstGeom prst="rect">
            <a:avLst/>
          </a:prstGeom>
          <a:noFill/>
          <a:ln>
            <a:noFill/>
          </a:ln>
        </p:spPr>
      </p:pic>
      <p:sp>
        <p:nvSpPr>
          <p:cNvPr id="6" name="Google Shape;665;gb23bfc37bf_0_47">
            <a:extLst>
              <a:ext uri="{FF2B5EF4-FFF2-40B4-BE49-F238E27FC236}">
                <a16:creationId xmlns:a16="http://schemas.microsoft.com/office/drawing/2014/main" id="{D8E22C0E-519C-4328-8E09-ABC6CC577F9C}"/>
              </a:ext>
            </a:extLst>
          </p:cNvPr>
          <p:cNvSpPr txBox="1"/>
          <p:nvPr/>
        </p:nvSpPr>
        <p:spPr>
          <a:xfrm>
            <a:off x="815631" y="1644402"/>
            <a:ext cx="2364000" cy="50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300" b="1" dirty="0">
                <a:latin typeface="Circular Std Book" panose="020B0604020101020102" pitchFamily="34" charset="0"/>
                <a:cs typeface="Circular Std Book" panose="020B0604020101020102" pitchFamily="34" charset="0"/>
              </a:rPr>
              <a:t>Any Devices</a:t>
            </a:r>
            <a:endParaRPr sz="1700" b="1" dirty="0">
              <a:latin typeface="Circular Std Book" panose="020B0604020101020102" pitchFamily="34" charset="0"/>
              <a:cs typeface="Circular Std Book" panose="020B0604020101020102" pitchFamily="34" charset="0"/>
            </a:endParaRPr>
          </a:p>
        </p:txBody>
      </p:sp>
      <p:sp>
        <p:nvSpPr>
          <p:cNvPr id="7" name="Google Shape;666;gb23bfc37bf_0_47">
            <a:extLst>
              <a:ext uri="{FF2B5EF4-FFF2-40B4-BE49-F238E27FC236}">
                <a16:creationId xmlns:a16="http://schemas.microsoft.com/office/drawing/2014/main" id="{4653B6FD-1183-44B7-8027-DC2E3FD149CB}"/>
              </a:ext>
            </a:extLst>
          </p:cNvPr>
          <p:cNvSpPr txBox="1"/>
          <p:nvPr/>
        </p:nvSpPr>
        <p:spPr>
          <a:xfrm>
            <a:off x="4415083" y="1644402"/>
            <a:ext cx="4444500" cy="50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300" b="1" dirty="0">
                <a:latin typeface="Circular Std Book" panose="020B0604020101020102" pitchFamily="34" charset="0"/>
                <a:cs typeface="Circular Std Book" panose="020B0604020101020102" pitchFamily="34" charset="0"/>
              </a:rPr>
              <a:t>Any Operating Systems</a:t>
            </a:r>
            <a:endParaRPr sz="1700" b="1" dirty="0">
              <a:latin typeface="Circular Std Book" panose="020B0604020101020102" pitchFamily="34" charset="0"/>
              <a:cs typeface="Circular Std Book" panose="020B0604020101020102" pitchFamily="34" charset="0"/>
            </a:endParaRPr>
          </a:p>
        </p:txBody>
      </p:sp>
      <p:sp>
        <p:nvSpPr>
          <p:cNvPr id="9" name="Title 1">
            <a:extLst>
              <a:ext uri="{FF2B5EF4-FFF2-40B4-BE49-F238E27FC236}">
                <a16:creationId xmlns:a16="http://schemas.microsoft.com/office/drawing/2014/main" id="{4D9E0022-6E1C-4299-BE4D-BD567E9A2F5D}"/>
              </a:ext>
            </a:extLst>
          </p:cNvPr>
          <p:cNvSpPr txBox="1">
            <a:spLocks/>
          </p:cNvSpPr>
          <p:nvPr/>
        </p:nvSpPr>
        <p:spPr>
          <a:xfrm>
            <a:off x="255058" y="37282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Markdown</a:t>
            </a:r>
            <a:endParaRPr lang="en-ID" sz="2400" dirty="0">
              <a:latin typeface="Circular Std Bold" panose="020B0804020101010102" pitchFamily="34" charset="0"/>
              <a:cs typeface="Circular Std Bold" panose="020B0804020101010102" pitchFamily="34" charset="0"/>
            </a:endParaRPr>
          </a:p>
        </p:txBody>
      </p:sp>
    </p:spTree>
    <p:extLst>
      <p:ext uri="{BB962C8B-B14F-4D97-AF65-F5344CB8AC3E}">
        <p14:creationId xmlns:p14="http://schemas.microsoft.com/office/powerpoint/2010/main" val="1583255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1" name="Picture 10">
            <a:extLst>
              <a:ext uri="{FF2B5EF4-FFF2-40B4-BE49-F238E27FC236}">
                <a16:creationId xmlns:a16="http://schemas.microsoft.com/office/drawing/2014/main" id="{2EC4FE93-DD5D-4724-AAAE-1C7BD4FAB4AC}"/>
              </a:ext>
            </a:extLst>
          </p:cNvPr>
          <p:cNvPicPr>
            <a:picLocks noChangeAspect="1"/>
          </p:cNvPicPr>
          <p:nvPr/>
        </p:nvPicPr>
        <p:blipFill>
          <a:blip r:embed="rId3"/>
          <a:stretch>
            <a:fillRect/>
          </a:stretch>
        </p:blipFill>
        <p:spPr>
          <a:xfrm>
            <a:off x="11691" y="0"/>
            <a:ext cx="9139428" cy="5143500"/>
          </a:xfrm>
          <a:prstGeom prst="rect">
            <a:avLst/>
          </a:prstGeom>
        </p:spPr>
      </p:pic>
      <p:sp>
        <p:nvSpPr>
          <p:cNvPr id="12" name="Title 1">
            <a:extLst>
              <a:ext uri="{FF2B5EF4-FFF2-40B4-BE49-F238E27FC236}">
                <a16:creationId xmlns:a16="http://schemas.microsoft.com/office/drawing/2014/main" id="{F77EE8A0-E553-4492-9BCF-A388FBA665E9}"/>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Introduction to GitHub</a:t>
            </a:r>
            <a:endParaRPr lang="en-ID" sz="2400" dirty="0">
              <a:latin typeface="Circular Std Bold" panose="020B0804020101010102" pitchFamily="34" charset="0"/>
              <a:cs typeface="Circular Std Bold" panose="020B0804020101010102" pitchFamily="34" charset="0"/>
            </a:endParaRPr>
          </a:p>
        </p:txBody>
      </p:sp>
      <p:pic>
        <p:nvPicPr>
          <p:cNvPr id="15" name="Google Shape;493;g96b2f0a949_0_336">
            <a:extLst>
              <a:ext uri="{FF2B5EF4-FFF2-40B4-BE49-F238E27FC236}">
                <a16:creationId xmlns:a16="http://schemas.microsoft.com/office/drawing/2014/main" id="{BEF77138-A04B-47A1-8017-F46BDB640F48}"/>
              </a:ext>
            </a:extLst>
          </p:cNvPr>
          <p:cNvPicPr preferRelativeResize="0"/>
          <p:nvPr/>
        </p:nvPicPr>
        <p:blipFill rotWithShape="1">
          <a:blip r:embed="rId4">
            <a:alphaModFix/>
          </a:blip>
          <a:srcRect l="17644" r="17999" b="6646"/>
          <a:stretch/>
        </p:blipFill>
        <p:spPr>
          <a:xfrm>
            <a:off x="1499309" y="1873185"/>
            <a:ext cx="1832851" cy="1494625"/>
          </a:xfrm>
          <a:prstGeom prst="rect">
            <a:avLst/>
          </a:prstGeom>
          <a:noFill/>
          <a:ln>
            <a:noFill/>
          </a:ln>
        </p:spPr>
      </p:pic>
      <p:pic>
        <p:nvPicPr>
          <p:cNvPr id="16" name="Google Shape;494;g96b2f0a949_0_336">
            <a:extLst>
              <a:ext uri="{FF2B5EF4-FFF2-40B4-BE49-F238E27FC236}">
                <a16:creationId xmlns:a16="http://schemas.microsoft.com/office/drawing/2014/main" id="{0341E559-8336-483B-AA11-7F254FD8F1AC}"/>
              </a:ext>
            </a:extLst>
          </p:cNvPr>
          <p:cNvPicPr preferRelativeResize="0"/>
          <p:nvPr/>
        </p:nvPicPr>
        <p:blipFill rotWithShape="1">
          <a:blip r:embed="rId5">
            <a:alphaModFix/>
          </a:blip>
          <a:srcRect l="8384" r="19578"/>
          <a:stretch/>
        </p:blipFill>
        <p:spPr>
          <a:xfrm>
            <a:off x="1688438" y="3558742"/>
            <a:ext cx="1784902" cy="1393826"/>
          </a:xfrm>
          <a:prstGeom prst="rect">
            <a:avLst/>
          </a:prstGeom>
          <a:noFill/>
          <a:ln>
            <a:noFill/>
          </a:ln>
        </p:spPr>
      </p:pic>
      <p:sp>
        <p:nvSpPr>
          <p:cNvPr id="17" name="Google Shape;495;g96b2f0a949_0_336">
            <a:extLst>
              <a:ext uri="{FF2B5EF4-FFF2-40B4-BE49-F238E27FC236}">
                <a16:creationId xmlns:a16="http://schemas.microsoft.com/office/drawing/2014/main" id="{EEBD17C2-3569-4DD6-A52C-0529F457029A}"/>
              </a:ext>
            </a:extLst>
          </p:cNvPr>
          <p:cNvSpPr txBox="1"/>
          <p:nvPr/>
        </p:nvSpPr>
        <p:spPr>
          <a:xfrm>
            <a:off x="742883" y="1327218"/>
            <a:ext cx="3270300" cy="66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b="1" i="0" u="none" strike="noStrike" cap="none" dirty="0">
                <a:solidFill>
                  <a:srgbClr val="000000"/>
                </a:solidFill>
                <a:latin typeface="Circular Std Book" panose="020B0604020101020102" pitchFamily="34" charset="0"/>
                <a:ea typeface="Arial"/>
                <a:cs typeface="Circular Std Book" panose="020B0604020101020102" pitchFamily="34" charset="0"/>
                <a:sym typeface="Arial"/>
              </a:rPr>
              <a:t>Running at a local computer</a:t>
            </a:r>
            <a:endParaRPr b="1" i="0" u="none" strike="noStrike" cap="none" dirty="0">
              <a:solidFill>
                <a:srgbClr val="000000"/>
              </a:solidFill>
              <a:latin typeface="Circular Std Book" panose="020B0604020101020102" pitchFamily="34" charset="0"/>
              <a:ea typeface="Arial"/>
              <a:cs typeface="Circular Std Book" panose="020B0604020101020102" pitchFamily="34" charset="0"/>
              <a:sym typeface="Arial"/>
            </a:endParaRPr>
          </a:p>
        </p:txBody>
      </p:sp>
      <p:pic>
        <p:nvPicPr>
          <p:cNvPr id="9" name="Google Shape;493;g96b2f0a949_0_336">
            <a:extLst>
              <a:ext uri="{FF2B5EF4-FFF2-40B4-BE49-F238E27FC236}">
                <a16:creationId xmlns:a16="http://schemas.microsoft.com/office/drawing/2014/main" id="{E9128A3B-B99A-4C87-A32D-7EFB377ADDEC}"/>
              </a:ext>
            </a:extLst>
          </p:cNvPr>
          <p:cNvPicPr preferRelativeResize="0"/>
          <p:nvPr/>
        </p:nvPicPr>
        <p:blipFill rotWithShape="1">
          <a:blip r:embed="rId4">
            <a:alphaModFix/>
          </a:blip>
          <a:srcRect l="17644" r="17999" b="6646"/>
          <a:stretch/>
        </p:blipFill>
        <p:spPr>
          <a:xfrm>
            <a:off x="5996987" y="1873184"/>
            <a:ext cx="1832851" cy="1494625"/>
          </a:xfrm>
          <a:prstGeom prst="rect">
            <a:avLst/>
          </a:prstGeom>
          <a:noFill/>
          <a:ln>
            <a:noFill/>
          </a:ln>
        </p:spPr>
      </p:pic>
      <p:sp>
        <p:nvSpPr>
          <p:cNvPr id="10" name="Google Shape;495;g96b2f0a949_0_336">
            <a:extLst>
              <a:ext uri="{FF2B5EF4-FFF2-40B4-BE49-F238E27FC236}">
                <a16:creationId xmlns:a16="http://schemas.microsoft.com/office/drawing/2014/main" id="{05316579-3A3D-4D63-970E-94DA4D8DF928}"/>
              </a:ext>
            </a:extLst>
          </p:cNvPr>
          <p:cNvSpPr txBox="1"/>
          <p:nvPr/>
        </p:nvSpPr>
        <p:spPr>
          <a:xfrm>
            <a:off x="5278262" y="1327218"/>
            <a:ext cx="3270300" cy="66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b="1" i="0" u="none" strike="noStrike" cap="none" dirty="0">
                <a:solidFill>
                  <a:srgbClr val="000000"/>
                </a:solidFill>
                <a:latin typeface="Circular Std Book" panose="020B0604020101020102" pitchFamily="34" charset="0"/>
                <a:ea typeface="Arial"/>
                <a:cs typeface="Circular Std Book" panose="020B0604020101020102" pitchFamily="34" charset="0"/>
                <a:sym typeface="Arial"/>
              </a:rPr>
              <a:t>Other computers</a:t>
            </a:r>
            <a:endParaRPr b="1" i="0" u="none" strike="noStrike" cap="none" dirty="0">
              <a:solidFill>
                <a:srgbClr val="000000"/>
              </a:solidFill>
              <a:latin typeface="Circular Std Book" panose="020B0604020101020102" pitchFamily="34" charset="0"/>
              <a:ea typeface="Arial"/>
              <a:cs typeface="Circular Std Book" panose="020B0604020101020102" pitchFamily="34" charset="0"/>
              <a:sym typeface="Arial"/>
            </a:endParaRPr>
          </a:p>
        </p:txBody>
      </p:sp>
      <p:cxnSp>
        <p:nvCxnSpPr>
          <p:cNvPr id="3" name="Straight Arrow Connector 2">
            <a:extLst>
              <a:ext uri="{FF2B5EF4-FFF2-40B4-BE49-F238E27FC236}">
                <a16:creationId xmlns:a16="http://schemas.microsoft.com/office/drawing/2014/main" id="{1BED4E1B-9656-4CFF-B55C-96A6E84D215C}"/>
              </a:ext>
            </a:extLst>
          </p:cNvPr>
          <p:cNvCxnSpPr>
            <a:cxnSpLocks/>
          </p:cNvCxnSpPr>
          <p:nvPr/>
        </p:nvCxnSpPr>
        <p:spPr>
          <a:xfrm>
            <a:off x="3715644" y="2620496"/>
            <a:ext cx="18589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819A664-F551-44FA-9828-BE80B3F2D881}"/>
              </a:ext>
            </a:extLst>
          </p:cNvPr>
          <p:cNvSpPr txBox="1"/>
          <p:nvPr/>
        </p:nvSpPr>
        <p:spPr>
          <a:xfrm>
            <a:off x="3614520" y="2804513"/>
            <a:ext cx="2100106" cy="923330"/>
          </a:xfrm>
          <a:prstGeom prst="rect">
            <a:avLst/>
          </a:prstGeom>
          <a:noFill/>
        </p:spPr>
        <p:txBody>
          <a:bodyPr wrap="square" rtlCol="0">
            <a:spAutoFit/>
          </a:bodyPr>
          <a:lstStyle/>
          <a:p>
            <a:pPr algn="ctr"/>
            <a:r>
              <a:rPr lang="en-US" dirty="0">
                <a:latin typeface="Circular Std Book" panose="020B0604020101020102" pitchFamily="34" charset="0"/>
                <a:cs typeface="Circular Std Book" panose="020B0604020101020102" pitchFamily="34" charset="0"/>
              </a:rPr>
              <a:t>Copy using USB or External Hard disk</a:t>
            </a:r>
          </a:p>
          <a:p>
            <a:pPr algn="ctr"/>
            <a:r>
              <a:rPr lang="en-US" dirty="0">
                <a:latin typeface="Circular Std Book" panose="020B0604020101020102" pitchFamily="34" charset="0"/>
                <a:cs typeface="Circular Std Book" panose="020B0604020101020102" pitchFamily="34" charset="0"/>
              </a:rPr>
              <a:t>(not efficient)</a:t>
            </a:r>
            <a:endParaRPr lang="en-ID" dirty="0">
              <a:latin typeface="Circular Std Book" panose="020B0604020101020102" pitchFamily="34" charset="0"/>
              <a:cs typeface="Circular Std Book" panose="020B0604020101020102"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4" name="Picture 13">
            <a:extLst>
              <a:ext uri="{FF2B5EF4-FFF2-40B4-BE49-F238E27FC236}">
                <a16:creationId xmlns:a16="http://schemas.microsoft.com/office/drawing/2014/main" id="{BCE9B090-E03C-4DE2-AAE8-45600B58BC96}"/>
              </a:ext>
            </a:extLst>
          </p:cNvPr>
          <p:cNvPicPr>
            <a:picLocks noChangeAspect="1"/>
          </p:cNvPicPr>
          <p:nvPr/>
        </p:nvPicPr>
        <p:blipFill>
          <a:blip r:embed="rId3"/>
          <a:stretch>
            <a:fillRect/>
          </a:stretch>
        </p:blipFill>
        <p:spPr>
          <a:xfrm>
            <a:off x="11691" y="0"/>
            <a:ext cx="9139428" cy="5143500"/>
          </a:xfrm>
          <a:prstGeom prst="rect">
            <a:avLst/>
          </a:prstGeom>
        </p:spPr>
      </p:pic>
      <p:sp>
        <p:nvSpPr>
          <p:cNvPr id="15" name="Title 1">
            <a:extLst>
              <a:ext uri="{FF2B5EF4-FFF2-40B4-BE49-F238E27FC236}">
                <a16:creationId xmlns:a16="http://schemas.microsoft.com/office/drawing/2014/main" id="{37658A4F-6C94-452E-88E8-C0E2BF0129CB}"/>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Introduction to GitHub</a:t>
            </a:r>
            <a:endParaRPr lang="en-ID" sz="2400" dirty="0">
              <a:latin typeface="Circular Std Bold" panose="020B0804020101010102" pitchFamily="34" charset="0"/>
              <a:cs typeface="Circular Std Bold" panose="020B0804020101010102" pitchFamily="34" charset="0"/>
            </a:endParaRPr>
          </a:p>
        </p:txBody>
      </p:sp>
      <p:pic>
        <p:nvPicPr>
          <p:cNvPr id="18" name="Google Shape;496;g96b2f0a949_0_336">
            <a:extLst>
              <a:ext uri="{FF2B5EF4-FFF2-40B4-BE49-F238E27FC236}">
                <a16:creationId xmlns:a16="http://schemas.microsoft.com/office/drawing/2014/main" id="{51FED715-475F-48DB-9672-B421C080B706}"/>
              </a:ext>
            </a:extLst>
          </p:cNvPr>
          <p:cNvPicPr preferRelativeResize="0"/>
          <p:nvPr/>
        </p:nvPicPr>
        <p:blipFill rotWithShape="1">
          <a:blip r:embed="rId4">
            <a:alphaModFix/>
          </a:blip>
          <a:srcRect/>
          <a:stretch/>
        </p:blipFill>
        <p:spPr>
          <a:xfrm>
            <a:off x="1587601" y="1407336"/>
            <a:ext cx="2409752" cy="2409752"/>
          </a:xfrm>
          <a:prstGeom prst="rect">
            <a:avLst/>
          </a:prstGeom>
          <a:noFill/>
          <a:ln>
            <a:noFill/>
          </a:ln>
        </p:spPr>
      </p:pic>
      <p:pic>
        <p:nvPicPr>
          <p:cNvPr id="20" name="Google Shape;497;g96b2f0a949_0_336">
            <a:extLst>
              <a:ext uri="{FF2B5EF4-FFF2-40B4-BE49-F238E27FC236}">
                <a16:creationId xmlns:a16="http://schemas.microsoft.com/office/drawing/2014/main" id="{C088135F-F074-40F6-AD02-6BF89A4C382F}"/>
              </a:ext>
            </a:extLst>
          </p:cNvPr>
          <p:cNvPicPr preferRelativeResize="0"/>
          <p:nvPr/>
        </p:nvPicPr>
        <p:blipFill rotWithShape="1">
          <a:blip r:embed="rId5">
            <a:alphaModFix/>
          </a:blip>
          <a:srcRect/>
          <a:stretch/>
        </p:blipFill>
        <p:spPr>
          <a:xfrm>
            <a:off x="4016356" y="3874032"/>
            <a:ext cx="1140826" cy="1140826"/>
          </a:xfrm>
          <a:prstGeom prst="rect">
            <a:avLst/>
          </a:prstGeom>
          <a:noFill/>
          <a:ln>
            <a:noFill/>
          </a:ln>
        </p:spPr>
      </p:pic>
      <p:sp>
        <p:nvSpPr>
          <p:cNvPr id="21" name="Google Shape;498;g96b2f0a949_0_336">
            <a:extLst>
              <a:ext uri="{FF2B5EF4-FFF2-40B4-BE49-F238E27FC236}">
                <a16:creationId xmlns:a16="http://schemas.microsoft.com/office/drawing/2014/main" id="{27A62B74-D968-48A4-9CAD-9DDFA8D1E09D}"/>
              </a:ext>
            </a:extLst>
          </p:cNvPr>
          <p:cNvSpPr txBox="1"/>
          <p:nvPr/>
        </p:nvSpPr>
        <p:spPr>
          <a:xfrm>
            <a:off x="3574500" y="4073607"/>
            <a:ext cx="1995000" cy="80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US" sz="3300" b="1" i="0" u="none" strike="noStrike" cap="none" dirty="0">
                <a:solidFill>
                  <a:srgbClr val="FF0000"/>
                </a:solidFill>
                <a:latin typeface="Circular Std Book" panose="020B0604020101020102" pitchFamily="34" charset="0"/>
                <a:ea typeface="Arial"/>
                <a:cs typeface="Circular Std Book" panose="020B0604020101020102" pitchFamily="34" charset="0"/>
                <a:sym typeface="Arial"/>
              </a:rPr>
              <a:t>G O N E</a:t>
            </a:r>
            <a:endParaRPr sz="3300" b="1" i="0" u="none" strike="noStrike" cap="none" dirty="0">
              <a:solidFill>
                <a:srgbClr val="FF0000"/>
              </a:solidFill>
              <a:latin typeface="Circular Std Book" panose="020B0604020101020102" pitchFamily="34" charset="0"/>
              <a:ea typeface="Arial"/>
              <a:cs typeface="Circular Std Book" panose="020B0604020101020102" pitchFamily="34" charset="0"/>
              <a:sym typeface="Arial"/>
            </a:endParaRPr>
          </a:p>
        </p:txBody>
      </p:sp>
      <p:pic>
        <p:nvPicPr>
          <p:cNvPr id="2" name="Picture 1">
            <a:extLst>
              <a:ext uri="{FF2B5EF4-FFF2-40B4-BE49-F238E27FC236}">
                <a16:creationId xmlns:a16="http://schemas.microsoft.com/office/drawing/2014/main" id="{6DFCE1B6-9277-4382-8859-80ECB35CA2DA}"/>
              </a:ext>
            </a:extLst>
          </p:cNvPr>
          <p:cNvPicPr>
            <a:picLocks noChangeAspect="1"/>
          </p:cNvPicPr>
          <p:nvPr/>
        </p:nvPicPr>
        <p:blipFill>
          <a:blip r:embed="rId6"/>
          <a:stretch>
            <a:fillRect/>
          </a:stretch>
        </p:blipFill>
        <p:spPr>
          <a:xfrm>
            <a:off x="5485450" y="1588274"/>
            <a:ext cx="2228850" cy="2047875"/>
          </a:xfrm>
          <a:prstGeom prst="rect">
            <a:avLst/>
          </a:prstGeom>
        </p:spPr>
      </p:pic>
      <p:sp>
        <p:nvSpPr>
          <p:cNvPr id="3" name="TextBox 2">
            <a:extLst>
              <a:ext uri="{FF2B5EF4-FFF2-40B4-BE49-F238E27FC236}">
                <a16:creationId xmlns:a16="http://schemas.microsoft.com/office/drawing/2014/main" id="{9834B57F-0C4D-49B4-8D46-C2948F90E608}"/>
              </a:ext>
            </a:extLst>
          </p:cNvPr>
          <p:cNvSpPr txBox="1"/>
          <p:nvPr/>
        </p:nvSpPr>
        <p:spPr>
          <a:xfrm>
            <a:off x="3364840" y="5199221"/>
            <a:ext cx="2622834" cy="307777"/>
          </a:xfrm>
          <a:prstGeom prst="rect">
            <a:avLst/>
          </a:prstGeom>
          <a:noFill/>
        </p:spPr>
        <p:txBody>
          <a:bodyPr wrap="none" rtlCol="0">
            <a:spAutoFit/>
          </a:bodyPr>
          <a:lstStyle/>
          <a:p>
            <a:r>
              <a:rPr lang="en-US" dirty="0"/>
              <a:t>Our Project and Git Repository</a:t>
            </a:r>
            <a:endParaRPr lang="en-ID" dirty="0"/>
          </a:p>
        </p:txBody>
      </p:sp>
      <p:sp>
        <p:nvSpPr>
          <p:cNvPr id="4" name="TextBox 3">
            <a:extLst>
              <a:ext uri="{FF2B5EF4-FFF2-40B4-BE49-F238E27FC236}">
                <a16:creationId xmlns:a16="http://schemas.microsoft.com/office/drawing/2014/main" id="{72C2553A-C89F-45FC-B073-1D239351DE2B}"/>
              </a:ext>
            </a:extLst>
          </p:cNvPr>
          <p:cNvSpPr txBox="1"/>
          <p:nvPr/>
        </p:nvSpPr>
        <p:spPr>
          <a:xfrm>
            <a:off x="2416412" y="3806956"/>
            <a:ext cx="909160" cy="369332"/>
          </a:xfrm>
          <a:prstGeom prst="rect">
            <a:avLst/>
          </a:prstGeom>
          <a:noFill/>
        </p:spPr>
        <p:txBody>
          <a:bodyPr wrap="none" rtlCol="0">
            <a:spAutoFit/>
          </a:bodyPr>
          <a:lstStyle/>
          <a:p>
            <a:r>
              <a:rPr lang="en-US" dirty="0">
                <a:latin typeface="Circular Std Book" panose="020B0604020101020102" pitchFamily="34" charset="0"/>
                <a:cs typeface="Circular Std Book" panose="020B0604020101020102" pitchFamily="34" charset="0"/>
              </a:rPr>
              <a:t>Broken</a:t>
            </a:r>
            <a:endParaRPr lang="en-ID" dirty="0">
              <a:latin typeface="Circular Std Book" panose="020B0604020101020102" pitchFamily="34" charset="0"/>
              <a:cs typeface="Circular Std Book" panose="020B0604020101020102" pitchFamily="34" charset="0"/>
            </a:endParaRPr>
          </a:p>
        </p:txBody>
      </p:sp>
      <p:sp>
        <p:nvSpPr>
          <p:cNvPr id="5" name="TextBox 4">
            <a:extLst>
              <a:ext uri="{FF2B5EF4-FFF2-40B4-BE49-F238E27FC236}">
                <a16:creationId xmlns:a16="http://schemas.microsoft.com/office/drawing/2014/main" id="{69B77893-506C-494C-929F-68F608A6C085}"/>
              </a:ext>
            </a:extLst>
          </p:cNvPr>
          <p:cNvSpPr txBox="1"/>
          <p:nvPr/>
        </p:nvSpPr>
        <p:spPr>
          <a:xfrm>
            <a:off x="6203772" y="3751750"/>
            <a:ext cx="989373" cy="369332"/>
          </a:xfrm>
          <a:prstGeom prst="rect">
            <a:avLst/>
          </a:prstGeom>
          <a:noFill/>
        </p:spPr>
        <p:txBody>
          <a:bodyPr wrap="none" rtlCol="0">
            <a:spAutoFit/>
          </a:bodyPr>
          <a:lstStyle/>
          <a:p>
            <a:r>
              <a:rPr lang="en-US" dirty="0">
                <a:latin typeface="Circular Std Book" panose="020B0604020101020102" pitchFamily="34" charset="0"/>
                <a:cs typeface="Circular Std Book" panose="020B0604020101020102" pitchFamily="34" charset="0"/>
              </a:rPr>
              <a:t>Missing</a:t>
            </a:r>
            <a:endParaRPr lang="en-ID" dirty="0">
              <a:latin typeface="Circular Std Book" panose="020B0604020101020102" pitchFamily="34" charset="0"/>
              <a:cs typeface="Circular Std Book" panose="020B0604020101020102" pitchFamily="34" charset="0"/>
            </a:endParaRPr>
          </a:p>
        </p:txBody>
      </p:sp>
      <p:sp>
        <p:nvSpPr>
          <p:cNvPr id="6" name="TextBox 5">
            <a:extLst>
              <a:ext uri="{FF2B5EF4-FFF2-40B4-BE49-F238E27FC236}">
                <a16:creationId xmlns:a16="http://schemas.microsoft.com/office/drawing/2014/main" id="{EE995A7E-536A-401E-816F-0D048CA5DDB9}"/>
              </a:ext>
            </a:extLst>
          </p:cNvPr>
          <p:cNvSpPr txBox="1"/>
          <p:nvPr/>
        </p:nvSpPr>
        <p:spPr>
          <a:xfrm>
            <a:off x="4585516" y="2479264"/>
            <a:ext cx="401072" cy="369332"/>
          </a:xfrm>
          <a:prstGeom prst="rect">
            <a:avLst/>
          </a:prstGeom>
          <a:noFill/>
        </p:spPr>
        <p:txBody>
          <a:bodyPr wrap="none" rtlCol="0">
            <a:spAutoFit/>
          </a:bodyPr>
          <a:lstStyle/>
          <a:p>
            <a:r>
              <a:rPr lang="en-US" dirty="0">
                <a:latin typeface="Circular Std Book" panose="020B0604020101020102" pitchFamily="34" charset="0"/>
                <a:cs typeface="Circular Std Book" panose="020B0604020101020102" pitchFamily="34" charset="0"/>
              </a:rPr>
              <a:t>or</a:t>
            </a:r>
            <a:endParaRPr lang="en-ID" dirty="0">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1373453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647D0C-C073-4793-B184-D7C4DEEB3D18}"/>
              </a:ext>
            </a:extLst>
          </p:cNvPr>
          <p:cNvPicPr>
            <a:picLocks noChangeAspect="1"/>
          </p:cNvPicPr>
          <p:nvPr/>
        </p:nvPicPr>
        <p:blipFill>
          <a:blip r:embed="rId3"/>
          <a:stretch>
            <a:fillRect/>
          </a:stretch>
        </p:blipFill>
        <p:spPr>
          <a:xfrm>
            <a:off x="11691" y="0"/>
            <a:ext cx="9139428" cy="5143500"/>
          </a:xfrm>
          <a:prstGeom prst="rect">
            <a:avLst/>
          </a:prstGeom>
        </p:spPr>
      </p:pic>
      <p:sp>
        <p:nvSpPr>
          <p:cNvPr id="8" name="Title 1">
            <a:extLst>
              <a:ext uri="{FF2B5EF4-FFF2-40B4-BE49-F238E27FC236}">
                <a16:creationId xmlns:a16="http://schemas.microsoft.com/office/drawing/2014/main" id="{9018B774-453D-4820-A19E-6CECC2F5EDCA}"/>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Introduction to GitHub</a:t>
            </a:r>
            <a:endParaRPr lang="en-ID" sz="2400" dirty="0">
              <a:latin typeface="Circular Std Bold" panose="020B0804020101010102" pitchFamily="34" charset="0"/>
              <a:cs typeface="Circular Std Bold" panose="020B0804020101010102" pitchFamily="34" charset="0"/>
            </a:endParaRPr>
          </a:p>
        </p:txBody>
      </p:sp>
      <p:pic>
        <p:nvPicPr>
          <p:cNvPr id="5" name="Picture 4">
            <a:extLst>
              <a:ext uri="{FF2B5EF4-FFF2-40B4-BE49-F238E27FC236}">
                <a16:creationId xmlns:a16="http://schemas.microsoft.com/office/drawing/2014/main" id="{0F935A2E-F92F-4F3F-94ED-47F06E3F66E6}"/>
              </a:ext>
            </a:extLst>
          </p:cNvPr>
          <p:cNvPicPr>
            <a:picLocks noChangeAspect="1"/>
          </p:cNvPicPr>
          <p:nvPr/>
        </p:nvPicPr>
        <p:blipFill>
          <a:blip r:embed="rId4"/>
          <a:stretch>
            <a:fillRect/>
          </a:stretch>
        </p:blipFill>
        <p:spPr>
          <a:xfrm>
            <a:off x="1057714" y="1628306"/>
            <a:ext cx="4220569" cy="2701164"/>
          </a:xfrm>
          <a:prstGeom prst="rect">
            <a:avLst/>
          </a:prstGeom>
        </p:spPr>
      </p:pic>
      <p:pic>
        <p:nvPicPr>
          <p:cNvPr id="6" name="Google Shape;504;g96b2f0a949_0_371">
            <a:extLst>
              <a:ext uri="{FF2B5EF4-FFF2-40B4-BE49-F238E27FC236}">
                <a16:creationId xmlns:a16="http://schemas.microsoft.com/office/drawing/2014/main" id="{B4DE0BD7-4407-44F6-B69B-7007CF4805E3}"/>
              </a:ext>
            </a:extLst>
          </p:cNvPr>
          <p:cNvPicPr preferRelativeResize="0"/>
          <p:nvPr/>
        </p:nvPicPr>
        <p:blipFill rotWithShape="1">
          <a:blip r:embed="rId5">
            <a:alphaModFix/>
          </a:blip>
          <a:srcRect/>
          <a:stretch/>
        </p:blipFill>
        <p:spPr>
          <a:xfrm>
            <a:off x="5428706" y="2124263"/>
            <a:ext cx="3095601" cy="1709250"/>
          </a:xfrm>
          <a:prstGeom prst="rect">
            <a:avLst/>
          </a:prstGeom>
          <a:noFill/>
          <a:ln>
            <a:noFill/>
          </a:ln>
        </p:spPr>
      </p:pic>
    </p:spTree>
    <p:extLst>
      <p:ext uri="{BB962C8B-B14F-4D97-AF65-F5344CB8AC3E}">
        <p14:creationId xmlns:p14="http://schemas.microsoft.com/office/powerpoint/2010/main" val="170833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4" name="Picture 13">
            <a:extLst>
              <a:ext uri="{FF2B5EF4-FFF2-40B4-BE49-F238E27FC236}">
                <a16:creationId xmlns:a16="http://schemas.microsoft.com/office/drawing/2014/main" id="{BC7C3116-A0CD-42F5-8164-A137A9D46A5F}"/>
              </a:ext>
            </a:extLst>
          </p:cNvPr>
          <p:cNvPicPr>
            <a:picLocks noChangeAspect="1"/>
          </p:cNvPicPr>
          <p:nvPr/>
        </p:nvPicPr>
        <p:blipFill>
          <a:blip r:embed="rId3"/>
          <a:stretch>
            <a:fillRect/>
          </a:stretch>
        </p:blipFill>
        <p:spPr>
          <a:xfrm>
            <a:off x="11691" y="0"/>
            <a:ext cx="9139428" cy="5143500"/>
          </a:xfrm>
          <a:prstGeom prst="rect">
            <a:avLst/>
          </a:prstGeom>
        </p:spPr>
      </p:pic>
      <p:sp>
        <p:nvSpPr>
          <p:cNvPr id="15" name="Title 1">
            <a:extLst>
              <a:ext uri="{FF2B5EF4-FFF2-40B4-BE49-F238E27FC236}">
                <a16:creationId xmlns:a16="http://schemas.microsoft.com/office/drawing/2014/main" id="{15848F44-A723-4DD5-B25A-D18BA7E1A8D6}"/>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Introduction to GitHub</a:t>
            </a:r>
            <a:endParaRPr lang="en-ID" sz="2400" dirty="0">
              <a:latin typeface="Circular Std Bold" panose="020B0804020101010102" pitchFamily="34" charset="0"/>
              <a:cs typeface="Circular Std Bold" panose="020B0804020101010102" pitchFamily="34" charset="0"/>
            </a:endParaRPr>
          </a:p>
        </p:txBody>
      </p:sp>
      <p:pic>
        <p:nvPicPr>
          <p:cNvPr id="21" name="Google Shape;503;g96b2f0a949_0_371">
            <a:extLst>
              <a:ext uri="{FF2B5EF4-FFF2-40B4-BE49-F238E27FC236}">
                <a16:creationId xmlns:a16="http://schemas.microsoft.com/office/drawing/2014/main" id="{7EC3DFF0-D205-4DE5-9CDF-234E91C3E89A}"/>
              </a:ext>
            </a:extLst>
          </p:cNvPr>
          <p:cNvPicPr preferRelativeResize="0"/>
          <p:nvPr/>
        </p:nvPicPr>
        <p:blipFill rotWithShape="1">
          <a:blip r:embed="rId4">
            <a:alphaModFix/>
          </a:blip>
          <a:srcRect l="8384" r="19578"/>
          <a:stretch/>
        </p:blipFill>
        <p:spPr>
          <a:xfrm>
            <a:off x="869683" y="3893409"/>
            <a:ext cx="1464179" cy="994173"/>
          </a:xfrm>
          <a:prstGeom prst="rect">
            <a:avLst/>
          </a:prstGeom>
          <a:noFill/>
          <a:ln>
            <a:noFill/>
          </a:ln>
        </p:spPr>
      </p:pic>
      <p:pic>
        <p:nvPicPr>
          <p:cNvPr id="23" name="Google Shape;504;g96b2f0a949_0_371">
            <a:extLst>
              <a:ext uri="{FF2B5EF4-FFF2-40B4-BE49-F238E27FC236}">
                <a16:creationId xmlns:a16="http://schemas.microsoft.com/office/drawing/2014/main" id="{219625F4-2D14-4707-B375-8BF32DFE5838}"/>
              </a:ext>
            </a:extLst>
          </p:cNvPr>
          <p:cNvPicPr preferRelativeResize="0"/>
          <p:nvPr/>
        </p:nvPicPr>
        <p:blipFill rotWithShape="1">
          <a:blip r:embed="rId5">
            <a:alphaModFix/>
          </a:blip>
          <a:srcRect l="20727" r="19573"/>
          <a:stretch/>
        </p:blipFill>
        <p:spPr>
          <a:xfrm>
            <a:off x="946579" y="1465250"/>
            <a:ext cx="1184868" cy="994172"/>
          </a:xfrm>
          <a:prstGeom prst="rect">
            <a:avLst/>
          </a:prstGeom>
          <a:noFill/>
          <a:ln>
            <a:noFill/>
          </a:ln>
        </p:spPr>
      </p:pic>
      <p:cxnSp>
        <p:nvCxnSpPr>
          <p:cNvPr id="26" name="Google Shape;505;g96b2f0a949_0_371">
            <a:extLst>
              <a:ext uri="{FF2B5EF4-FFF2-40B4-BE49-F238E27FC236}">
                <a16:creationId xmlns:a16="http://schemas.microsoft.com/office/drawing/2014/main" id="{1BB59004-356B-4CBF-9DDE-59A8AA1E0066}"/>
              </a:ext>
            </a:extLst>
          </p:cNvPr>
          <p:cNvCxnSpPr/>
          <p:nvPr/>
        </p:nvCxnSpPr>
        <p:spPr>
          <a:xfrm>
            <a:off x="1446908" y="2719177"/>
            <a:ext cx="0" cy="824400"/>
          </a:xfrm>
          <a:prstGeom prst="straightConnector1">
            <a:avLst/>
          </a:prstGeom>
          <a:noFill/>
          <a:ln w="19050" cap="flat" cmpd="sng">
            <a:solidFill>
              <a:srgbClr val="44546A"/>
            </a:solidFill>
            <a:prstDash val="solid"/>
            <a:round/>
            <a:headEnd type="none" w="sm" len="sm"/>
            <a:tailEnd type="triangle" w="med" len="med"/>
          </a:ln>
        </p:spPr>
      </p:cxnSp>
      <p:cxnSp>
        <p:nvCxnSpPr>
          <p:cNvPr id="29" name="Google Shape;506;g96b2f0a949_0_371">
            <a:extLst>
              <a:ext uri="{FF2B5EF4-FFF2-40B4-BE49-F238E27FC236}">
                <a16:creationId xmlns:a16="http://schemas.microsoft.com/office/drawing/2014/main" id="{9305F2A0-68D9-48C9-AB3A-5CCF131806F8}"/>
              </a:ext>
            </a:extLst>
          </p:cNvPr>
          <p:cNvCxnSpPr/>
          <p:nvPr/>
        </p:nvCxnSpPr>
        <p:spPr>
          <a:xfrm rot="10800000" flipH="1">
            <a:off x="1657183" y="2743777"/>
            <a:ext cx="6900" cy="775200"/>
          </a:xfrm>
          <a:prstGeom prst="straightConnector1">
            <a:avLst/>
          </a:prstGeom>
          <a:noFill/>
          <a:ln w="19050" cap="flat" cmpd="sng">
            <a:solidFill>
              <a:srgbClr val="44546A"/>
            </a:solidFill>
            <a:prstDash val="solid"/>
            <a:round/>
            <a:headEnd type="none" w="sm" len="sm"/>
            <a:tailEnd type="triangle" w="med" len="med"/>
          </a:ln>
        </p:spPr>
      </p:cxnSp>
      <p:pic>
        <p:nvPicPr>
          <p:cNvPr id="33" name="Google Shape;507;g96b2f0a949_0_371">
            <a:extLst>
              <a:ext uri="{FF2B5EF4-FFF2-40B4-BE49-F238E27FC236}">
                <a16:creationId xmlns:a16="http://schemas.microsoft.com/office/drawing/2014/main" id="{05138794-4E80-4C99-8FB1-5EC396EF5F11}"/>
              </a:ext>
            </a:extLst>
          </p:cNvPr>
          <p:cNvPicPr preferRelativeResize="0"/>
          <p:nvPr/>
        </p:nvPicPr>
        <p:blipFill rotWithShape="1">
          <a:blip r:embed="rId6">
            <a:alphaModFix/>
          </a:blip>
          <a:srcRect t="50000"/>
          <a:stretch/>
        </p:blipFill>
        <p:spPr>
          <a:xfrm>
            <a:off x="3323375" y="3543577"/>
            <a:ext cx="5424776" cy="1469324"/>
          </a:xfrm>
          <a:prstGeom prst="rect">
            <a:avLst/>
          </a:prstGeom>
          <a:noFill/>
          <a:ln>
            <a:noFill/>
          </a:ln>
        </p:spPr>
      </p:pic>
      <p:pic>
        <p:nvPicPr>
          <p:cNvPr id="35" name="Google Shape;508;g96b2f0a949_0_371">
            <a:extLst>
              <a:ext uri="{FF2B5EF4-FFF2-40B4-BE49-F238E27FC236}">
                <a16:creationId xmlns:a16="http://schemas.microsoft.com/office/drawing/2014/main" id="{5F7F1CAB-0B85-4E0D-8963-A6184CADD2BA}"/>
              </a:ext>
            </a:extLst>
          </p:cNvPr>
          <p:cNvPicPr preferRelativeResize="0"/>
          <p:nvPr/>
        </p:nvPicPr>
        <p:blipFill rotWithShape="1">
          <a:blip r:embed="rId6">
            <a:alphaModFix/>
          </a:blip>
          <a:srcRect b="71946"/>
          <a:stretch/>
        </p:blipFill>
        <p:spPr>
          <a:xfrm>
            <a:off x="3043808" y="1465250"/>
            <a:ext cx="5424776" cy="824401"/>
          </a:xfrm>
          <a:prstGeom prst="rect">
            <a:avLst/>
          </a:prstGeom>
          <a:noFill/>
          <a:ln>
            <a:noFill/>
          </a:ln>
        </p:spPr>
      </p:pic>
      <p:cxnSp>
        <p:nvCxnSpPr>
          <p:cNvPr id="36" name="Google Shape;509;g96b2f0a949_0_371">
            <a:extLst>
              <a:ext uri="{FF2B5EF4-FFF2-40B4-BE49-F238E27FC236}">
                <a16:creationId xmlns:a16="http://schemas.microsoft.com/office/drawing/2014/main" id="{3CB17BC6-DB7A-43FF-A9B6-72DACAB61164}"/>
              </a:ext>
            </a:extLst>
          </p:cNvPr>
          <p:cNvCxnSpPr>
            <a:cxnSpLocks/>
          </p:cNvCxnSpPr>
          <p:nvPr/>
        </p:nvCxnSpPr>
        <p:spPr>
          <a:xfrm>
            <a:off x="4061531" y="2410720"/>
            <a:ext cx="0" cy="824400"/>
          </a:xfrm>
          <a:prstGeom prst="straightConnector1">
            <a:avLst/>
          </a:prstGeom>
          <a:noFill/>
          <a:ln w="19050" cap="flat" cmpd="sng">
            <a:solidFill>
              <a:srgbClr val="44546A"/>
            </a:solidFill>
            <a:prstDash val="solid"/>
            <a:round/>
            <a:headEnd type="none" w="sm" len="sm"/>
            <a:tailEnd type="triangle" w="med" len="med"/>
          </a:ln>
        </p:spPr>
      </p:cxnSp>
      <p:cxnSp>
        <p:nvCxnSpPr>
          <p:cNvPr id="37" name="Google Shape;510;g96b2f0a949_0_371">
            <a:extLst>
              <a:ext uri="{FF2B5EF4-FFF2-40B4-BE49-F238E27FC236}">
                <a16:creationId xmlns:a16="http://schemas.microsoft.com/office/drawing/2014/main" id="{664658E2-F4B1-4281-BB5B-37169CECBA18}"/>
              </a:ext>
            </a:extLst>
          </p:cNvPr>
          <p:cNvCxnSpPr>
            <a:cxnSpLocks/>
          </p:cNvCxnSpPr>
          <p:nvPr/>
        </p:nvCxnSpPr>
        <p:spPr>
          <a:xfrm rot="10800000" flipH="1">
            <a:off x="4271806" y="2435320"/>
            <a:ext cx="6900" cy="775200"/>
          </a:xfrm>
          <a:prstGeom prst="straightConnector1">
            <a:avLst/>
          </a:prstGeom>
          <a:noFill/>
          <a:ln w="19050" cap="flat" cmpd="sng">
            <a:solidFill>
              <a:srgbClr val="44546A"/>
            </a:solidFill>
            <a:prstDash val="solid"/>
            <a:round/>
            <a:headEnd type="none" w="sm" len="sm"/>
            <a:tailEnd type="triangle" w="med" len="med"/>
          </a:ln>
        </p:spPr>
      </p:cxnSp>
      <p:cxnSp>
        <p:nvCxnSpPr>
          <p:cNvPr id="38" name="Google Shape;511;g96b2f0a949_0_371">
            <a:extLst>
              <a:ext uri="{FF2B5EF4-FFF2-40B4-BE49-F238E27FC236}">
                <a16:creationId xmlns:a16="http://schemas.microsoft.com/office/drawing/2014/main" id="{EF5B5A65-971F-40A4-9364-BDCA6276B5A7}"/>
              </a:ext>
            </a:extLst>
          </p:cNvPr>
          <p:cNvCxnSpPr>
            <a:cxnSpLocks/>
          </p:cNvCxnSpPr>
          <p:nvPr/>
        </p:nvCxnSpPr>
        <p:spPr>
          <a:xfrm>
            <a:off x="5916406" y="2410720"/>
            <a:ext cx="0" cy="824400"/>
          </a:xfrm>
          <a:prstGeom prst="straightConnector1">
            <a:avLst/>
          </a:prstGeom>
          <a:noFill/>
          <a:ln w="19050" cap="flat" cmpd="sng">
            <a:solidFill>
              <a:srgbClr val="44546A"/>
            </a:solidFill>
            <a:prstDash val="solid"/>
            <a:round/>
            <a:headEnd type="none" w="sm" len="sm"/>
            <a:tailEnd type="triangle" w="med" len="med"/>
          </a:ln>
        </p:spPr>
      </p:cxnSp>
      <p:cxnSp>
        <p:nvCxnSpPr>
          <p:cNvPr id="39" name="Google Shape;512;g96b2f0a949_0_371">
            <a:extLst>
              <a:ext uri="{FF2B5EF4-FFF2-40B4-BE49-F238E27FC236}">
                <a16:creationId xmlns:a16="http://schemas.microsoft.com/office/drawing/2014/main" id="{27046420-ACCE-4FCF-98E4-7933690BB1F3}"/>
              </a:ext>
            </a:extLst>
          </p:cNvPr>
          <p:cNvCxnSpPr>
            <a:cxnSpLocks/>
          </p:cNvCxnSpPr>
          <p:nvPr/>
        </p:nvCxnSpPr>
        <p:spPr>
          <a:xfrm rot="10800000" flipH="1">
            <a:off x="6126681" y="2435320"/>
            <a:ext cx="6900" cy="775200"/>
          </a:xfrm>
          <a:prstGeom prst="straightConnector1">
            <a:avLst/>
          </a:prstGeom>
          <a:noFill/>
          <a:ln w="19050" cap="flat" cmpd="sng">
            <a:solidFill>
              <a:srgbClr val="44546A"/>
            </a:solidFill>
            <a:prstDash val="solid"/>
            <a:round/>
            <a:headEnd type="none" w="sm" len="sm"/>
            <a:tailEnd type="triangle" w="med" len="med"/>
          </a:ln>
        </p:spPr>
      </p:cxnSp>
      <p:cxnSp>
        <p:nvCxnSpPr>
          <p:cNvPr id="40" name="Google Shape;513;g96b2f0a949_0_371">
            <a:extLst>
              <a:ext uri="{FF2B5EF4-FFF2-40B4-BE49-F238E27FC236}">
                <a16:creationId xmlns:a16="http://schemas.microsoft.com/office/drawing/2014/main" id="{3472642D-2B81-4E4D-917B-9AFD18E6FD5C}"/>
              </a:ext>
            </a:extLst>
          </p:cNvPr>
          <p:cNvCxnSpPr>
            <a:cxnSpLocks/>
          </p:cNvCxnSpPr>
          <p:nvPr/>
        </p:nvCxnSpPr>
        <p:spPr>
          <a:xfrm>
            <a:off x="7771281" y="2410720"/>
            <a:ext cx="0" cy="824400"/>
          </a:xfrm>
          <a:prstGeom prst="straightConnector1">
            <a:avLst/>
          </a:prstGeom>
          <a:noFill/>
          <a:ln w="19050" cap="flat" cmpd="sng">
            <a:solidFill>
              <a:srgbClr val="44546A"/>
            </a:solidFill>
            <a:prstDash val="solid"/>
            <a:round/>
            <a:headEnd type="none" w="sm" len="sm"/>
            <a:tailEnd type="triangle" w="med" len="med"/>
          </a:ln>
        </p:spPr>
      </p:cxnSp>
      <p:cxnSp>
        <p:nvCxnSpPr>
          <p:cNvPr id="41" name="Google Shape;514;g96b2f0a949_0_371">
            <a:extLst>
              <a:ext uri="{FF2B5EF4-FFF2-40B4-BE49-F238E27FC236}">
                <a16:creationId xmlns:a16="http://schemas.microsoft.com/office/drawing/2014/main" id="{6C4675FD-2EAD-48D8-AE92-8F7F807D241A}"/>
              </a:ext>
            </a:extLst>
          </p:cNvPr>
          <p:cNvCxnSpPr>
            <a:cxnSpLocks/>
          </p:cNvCxnSpPr>
          <p:nvPr/>
        </p:nvCxnSpPr>
        <p:spPr>
          <a:xfrm rot="10800000" flipH="1">
            <a:off x="7981556" y="2435320"/>
            <a:ext cx="6900" cy="775200"/>
          </a:xfrm>
          <a:prstGeom prst="straightConnector1">
            <a:avLst/>
          </a:prstGeom>
          <a:noFill/>
          <a:ln w="19050" cap="flat" cmpd="sng">
            <a:solidFill>
              <a:srgbClr val="44546A"/>
            </a:solidFill>
            <a:prstDash val="solid"/>
            <a:round/>
            <a:headEnd type="none" w="sm" len="sm"/>
            <a:tailEnd type="triangle" w="med" len="med"/>
          </a:ln>
        </p:spPr>
      </p:cxnSp>
    </p:spTree>
    <p:extLst>
      <p:ext uri="{BB962C8B-B14F-4D97-AF65-F5344CB8AC3E}">
        <p14:creationId xmlns:p14="http://schemas.microsoft.com/office/powerpoint/2010/main" val="202211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6" name="Picture 5">
            <a:extLst>
              <a:ext uri="{FF2B5EF4-FFF2-40B4-BE49-F238E27FC236}">
                <a16:creationId xmlns:a16="http://schemas.microsoft.com/office/drawing/2014/main" id="{2C882BEB-FCBC-4275-B3AC-52A60FACE191}"/>
              </a:ext>
            </a:extLst>
          </p:cNvPr>
          <p:cNvPicPr>
            <a:picLocks noChangeAspect="1"/>
          </p:cNvPicPr>
          <p:nvPr/>
        </p:nvPicPr>
        <p:blipFill>
          <a:blip r:embed="rId3"/>
          <a:stretch>
            <a:fillRect/>
          </a:stretch>
        </p:blipFill>
        <p:spPr>
          <a:xfrm>
            <a:off x="0" y="0"/>
            <a:ext cx="9144000" cy="5143500"/>
          </a:xfrm>
          <a:prstGeom prst="rect">
            <a:avLst/>
          </a:prstGeom>
        </p:spPr>
      </p:pic>
      <p:sp>
        <p:nvSpPr>
          <p:cNvPr id="7" name="Google Shape;102;p1">
            <a:extLst>
              <a:ext uri="{FF2B5EF4-FFF2-40B4-BE49-F238E27FC236}">
                <a16:creationId xmlns:a16="http://schemas.microsoft.com/office/drawing/2014/main" id="{FB148DE9-6DF5-4C13-A133-87FE20BF6348}"/>
              </a:ext>
            </a:extLst>
          </p:cNvPr>
          <p:cNvSpPr txBox="1">
            <a:spLocks/>
          </p:cNvSpPr>
          <p:nvPr/>
        </p:nvSpPr>
        <p:spPr>
          <a:xfrm>
            <a:off x="344555" y="1743787"/>
            <a:ext cx="7772400" cy="2322900"/>
          </a:xfrm>
          <a:prstGeom prst="rect">
            <a:avLst/>
          </a:prstGeom>
          <a:noFill/>
          <a:ln>
            <a:noFill/>
          </a:ln>
        </p:spPr>
        <p:txBody>
          <a:bodyPr spcFirstLastPara="1" vert="horz" wrap="square" lIns="69775" tIns="34875" rIns="69775" bIns="34875" rtlCol="0" anchor="b" anchorCtr="0">
            <a:noAutofit/>
          </a:bodyPr>
          <a:lstStyle>
            <a:lvl1pPr lvl="0" algn="l" defTabSz="685800" rtl="0" eaLnBrk="1" latinLnBrk="0" hangingPunct="1">
              <a:lnSpc>
                <a:spcPct val="90000"/>
              </a:lnSpc>
              <a:spcBef>
                <a:spcPts val="0"/>
              </a:spcBef>
              <a:spcAft>
                <a:spcPts val="0"/>
              </a:spcAft>
              <a:buClr>
                <a:schemeClr val="lt1"/>
              </a:buClr>
              <a:buSzPts val="5000"/>
              <a:buFont typeface="Montserrat"/>
              <a:buNone/>
              <a:defRPr sz="5000" b="1" u="none" kern="1200">
                <a:solidFill>
                  <a:schemeClr val="lt1"/>
                </a:solidFill>
                <a:latin typeface="Montserrat"/>
                <a:ea typeface="Montserrat"/>
                <a:cs typeface="Montserrat"/>
                <a:sym typeface="Montserra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sz="4000" dirty="0">
                <a:latin typeface="Circular Std Bold" panose="020B0804020101010102" pitchFamily="34" charset="0"/>
                <a:cs typeface="Circular Std Bold" panose="020B0804020101010102" pitchFamily="34" charset="0"/>
              </a:rPr>
              <a:t>Create Repository, Push</a:t>
            </a:r>
          </a:p>
          <a:p>
            <a:r>
              <a:rPr lang="en-US" sz="4000" dirty="0">
                <a:latin typeface="Circular Std Bold" panose="020B0804020101010102" pitchFamily="34" charset="0"/>
                <a:cs typeface="Circular Std Bold" panose="020B0804020101010102" pitchFamily="34" charset="0"/>
              </a:rPr>
              <a:t>and Clone</a:t>
            </a:r>
          </a:p>
        </p:txBody>
      </p:sp>
      <p:sp>
        <p:nvSpPr>
          <p:cNvPr id="8" name="TextBox 7">
            <a:extLst>
              <a:ext uri="{FF2B5EF4-FFF2-40B4-BE49-F238E27FC236}">
                <a16:creationId xmlns:a16="http://schemas.microsoft.com/office/drawing/2014/main" id="{4CD64B2D-745B-45CF-B230-6EFD90B68CE2}"/>
              </a:ext>
            </a:extLst>
          </p:cNvPr>
          <p:cNvSpPr txBox="1"/>
          <p:nvPr/>
        </p:nvSpPr>
        <p:spPr>
          <a:xfrm>
            <a:off x="344555" y="0"/>
            <a:ext cx="2695225" cy="615618"/>
          </a:xfrm>
          <a:prstGeom prst="rect">
            <a:avLst/>
          </a:prstGeom>
          <a:noFill/>
        </p:spPr>
        <p:txBody>
          <a:bodyPr wrap="none" rtlCol="0">
            <a:spAutoFit/>
          </a:bodyPr>
          <a:lstStyle/>
          <a:p>
            <a:pPr>
              <a:lnSpc>
                <a:spcPts val="5000"/>
              </a:lnSpc>
            </a:pPr>
            <a:r>
              <a:rPr lang="en-US" sz="1300" kern="100" spc="300" dirty="0">
                <a:solidFill>
                  <a:srgbClr val="FFFFFF"/>
                </a:solidFill>
                <a:latin typeface="Circular Std Bold" panose="020B0804020101010102" pitchFamily="34" charset="0"/>
                <a:cs typeface="Circular Std Bold" panose="020B0804020101010102" pitchFamily="34" charset="0"/>
              </a:rPr>
              <a:t>SUPPLEMENT MODULE</a:t>
            </a:r>
            <a:endParaRPr lang="en-ID" sz="1300" kern="100" spc="300" dirty="0">
              <a:solidFill>
                <a:srgbClr val="FFFFFF"/>
              </a:solidFill>
              <a:latin typeface="Circular Std Bold" panose="020B0804020101010102" pitchFamily="34" charset="0"/>
              <a:cs typeface="Circular Std Bold" panose="020B0804020101010102" pitchFamily="34" charset="0"/>
            </a:endParaRPr>
          </a:p>
        </p:txBody>
      </p:sp>
      <p:sp>
        <p:nvSpPr>
          <p:cNvPr id="9" name="TextBox 8">
            <a:extLst>
              <a:ext uri="{FF2B5EF4-FFF2-40B4-BE49-F238E27FC236}">
                <a16:creationId xmlns:a16="http://schemas.microsoft.com/office/drawing/2014/main" id="{C6401173-9580-41CB-AC11-B7B03FD60215}"/>
              </a:ext>
            </a:extLst>
          </p:cNvPr>
          <p:cNvSpPr txBox="1"/>
          <p:nvPr/>
        </p:nvSpPr>
        <p:spPr>
          <a:xfrm>
            <a:off x="344555" y="2030353"/>
            <a:ext cx="1250022" cy="654731"/>
          </a:xfrm>
          <a:prstGeom prst="rect">
            <a:avLst/>
          </a:prstGeom>
          <a:noFill/>
        </p:spPr>
        <p:txBody>
          <a:bodyPr wrap="none" rtlCol="0">
            <a:spAutoFit/>
          </a:bodyPr>
          <a:lstStyle/>
          <a:p>
            <a:pPr>
              <a:lnSpc>
                <a:spcPts val="5000"/>
              </a:lnSpc>
            </a:pPr>
            <a:r>
              <a:rPr lang="en-US" sz="2500" kern="100" spc="20" dirty="0">
                <a:solidFill>
                  <a:srgbClr val="51BB7C"/>
                </a:solidFill>
                <a:latin typeface="Circular Std Book" panose="020B0604020101020102" pitchFamily="34" charset="0"/>
                <a:cs typeface="Circular Std Book" panose="020B0604020101020102" pitchFamily="34" charset="0"/>
              </a:rPr>
              <a:t>GitHub</a:t>
            </a:r>
            <a:endParaRPr lang="en-ID" sz="2500" kern="100" spc="20" dirty="0">
              <a:solidFill>
                <a:srgbClr val="51BB7C"/>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1119781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EC6C2-1856-4BEA-9A09-617ECAA4C5C5}"/>
              </a:ext>
            </a:extLst>
          </p:cNvPr>
          <p:cNvPicPr>
            <a:picLocks noChangeAspect="1"/>
          </p:cNvPicPr>
          <p:nvPr/>
        </p:nvPicPr>
        <p:blipFill>
          <a:blip r:embed="rId3"/>
          <a:stretch>
            <a:fillRect/>
          </a:stretch>
        </p:blipFill>
        <p:spPr>
          <a:xfrm>
            <a:off x="11691" y="0"/>
            <a:ext cx="9139428" cy="5143500"/>
          </a:xfrm>
          <a:prstGeom prst="rect">
            <a:avLst/>
          </a:prstGeom>
        </p:spPr>
      </p:pic>
      <p:sp>
        <p:nvSpPr>
          <p:cNvPr id="4" name="TextBox 3">
            <a:extLst>
              <a:ext uri="{FF2B5EF4-FFF2-40B4-BE49-F238E27FC236}">
                <a16:creationId xmlns:a16="http://schemas.microsoft.com/office/drawing/2014/main" id="{192DDF25-F826-412E-B6B6-8D4A56E095E1}"/>
              </a:ext>
            </a:extLst>
          </p:cNvPr>
          <p:cNvSpPr txBox="1"/>
          <p:nvPr/>
        </p:nvSpPr>
        <p:spPr>
          <a:xfrm>
            <a:off x="272714" y="1721168"/>
            <a:ext cx="8878405"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ircular Std Book" panose="020B0604020101020102" pitchFamily="34" charset="0"/>
                <a:cs typeface="Circular Std Book" panose="020B0604020101020102" pitchFamily="34" charset="0"/>
              </a:rPr>
              <a:t>git remote	=&gt;	used to create, view, and delete connections to other 				repositories.</a:t>
            </a:r>
          </a:p>
          <a:p>
            <a:pPr marL="285750" indent="-285750">
              <a:buFont typeface="Arial" panose="020B0604020202020204" pitchFamily="34" charset="0"/>
              <a:buChar char="•"/>
            </a:pPr>
            <a:endParaRPr lang="en-US" sz="1600" dirty="0">
              <a:latin typeface="Circular Std Book" panose="020B0604020101020102" pitchFamily="34" charset="0"/>
              <a:cs typeface="Circular Std Book" panose="020B0604020101020102" pitchFamily="34" charset="0"/>
            </a:endParaRPr>
          </a:p>
          <a:p>
            <a:pPr marL="285750" indent="-285750">
              <a:buFont typeface="Arial" panose="020B0604020202020204" pitchFamily="34" charset="0"/>
              <a:buChar char="•"/>
            </a:pPr>
            <a:r>
              <a:rPr lang="en-US" sz="1600" dirty="0">
                <a:latin typeface="Circular Std Book" panose="020B0604020101020102" pitchFamily="34" charset="0"/>
                <a:cs typeface="Circular Std Book" panose="020B0604020101020102" pitchFamily="34" charset="0"/>
              </a:rPr>
              <a:t>git push	=&gt;	used to upload local repository content to a remote repository.</a:t>
            </a:r>
          </a:p>
          <a:p>
            <a:pPr marL="285750" indent="-285750">
              <a:buFont typeface="Arial" panose="020B0604020202020204" pitchFamily="34" charset="0"/>
              <a:buChar char="•"/>
            </a:pPr>
            <a:endParaRPr lang="en-US" sz="1600" dirty="0">
              <a:latin typeface="Circular Std Book" panose="020B0604020101020102" pitchFamily="34" charset="0"/>
              <a:cs typeface="Circular Std Book" panose="020B0604020101020102" pitchFamily="34" charset="0"/>
            </a:endParaRPr>
          </a:p>
          <a:p>
            <a:pPr marL="285750" indent="-285750">
              <a:buFont typeface="Arial" panose="020B0604020202020204" pitchFamily="34" charset="0"/>
              <a:buChar char="•"/>
            </a:pPr>
            <a:r>
              <a:rPr lang="en-US" sz="1600" dirty="0">
                <a:latin typeface="Circular Std Book" panose="020B0604020101020102" pitchFamily="34" charset="0"/>
                <a:cs typeface="Circular Std Book" panose="020B0604020101020102" pitchFamily="34" charset="0"/>
              </a:rPr>
              <a:t>git clone	=&gt;	used to target an existing repository and create a clone, or copy 			of the target repository.</a:t>
            </a:r>
            <a:endParaRPr lang="en-ID" sz="1600" dirty="0">
              <a:latin typeface="Circular Std Book" panose="020B0604020101020102" pitchFamily="34" charset="0"/>
              <a:cs typeface="Circular Std Book" panose="020B0604020101020102" pitchFamily="34" charset="0"/>
            </a:endParaRPr>
          </a:p>
        </p:txBody>
      </p:sp>
      <p:sp>
        <p:nvSpPr>
          <p:cNvPr id="6" name="Title 1">
            <a:extLst>
              <a:ext uri="{FF2B5EF4-FFF2-40B4-BE49-F238E27FC236}">
                <a16:creationId xmlns:a16="http://schemas.microsoft.com/office/drawing/2014/main" id="{37A2B347-7970-42CA-9446-9A653BA7A41D}"/>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New Git Commands</a:t>
            </a:r>
            <a:endParaRPr lang="en-ID" sz="2400" dirty="0">
              <a:latin typeface="Circular Std Bold" panose="020B0804020101010102" pitchFamily="34" charset="0"/>
              <a:cs typeface="Circular Std Bold" panose="020B0804020101010102" pitchFamily="34" charset="0"/>
            </a:endParaRPr>
          </a:p>
        </p:txBody>
      </p:sp>
    </p:spTree>
    <p:extLst>
      <p:ext uri="{BB962C8B-B14F-4D97-AF65-F5344CB8AC3E}">
        <p14:creationId xmlns:p14="http://schemas.microsoft.com/office/powerpoint/2010/main" val="387184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DC1CFF-7619-4BA2-86C9-DF6E73373676}"/>
              </a:ext>
            </a:extLst>
          </p:cNvPr>
          <p:cNvPicPr>
            <a:picLocks noChangeAspect="1"/>
          </p:cNvPicPr>
          <p:nvPr/>
        </p:nvPicPr>
        <p:blipFill>
          <a:blip r:embed="rId3"/>
          <a:stretch>
            <a:fillRect/>
          </a:stretch>
        </p:blipFill>
        <p:spPr>
          <a:xfrm>
            <a:off x="11691" y="0"/>
            <a:ext cx="9139428" cy="5143500"/>
          </a:xfrm>
          <a:prstGeom prst="rect">
            <a:avLst/>
          </a:prstGeom>
        </p:spPr>
      </p:pic>
      <p:sp>
        <p:nvSpPr>
          <p:cNvPr id="5" name="Title 1">
            <a:extLst>
              <a:ext uri="{FF2B5EF4-FFF2-40B4-BE49-F238E27FC236}">
                <a16:creationId xmlns:a16="http://schemas.microsoft.com/office/drawing/2014/main" id="{B9EDE258-C708-489F-AF02-644991FA2EF8}"/>
              </a:ext>
            </a:extLst>
          </p:cNvPr>
          <p:cNvSpPr txBox="1">
            <a:spLocks/>
          </p:cNvSpPr>
          <p:nvPr/>
        </p:nvSpPr>
        <p:spPr>
          <a:xfrm>
            <a:off x="252132" y="3634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Circular Std Bold" panose="020B0804020101010102" pitchFamily="34" charset="0"/>
                <a:cs typeface="Circular Std Bold" panose="020B0804020101010102" pitchFamily="34" charset="0"/>
              </a:rPr>
              <a:t>git remote</a:t>
            </a:r>
            <a:endParaRPr lang="en-ID" sz="2400" dirty="0">
              <a:latin typeface="Circular Std Bold" panose="020B0804020101010102" pitchFamily="34" charset="0"/>
              <a:cs typeface="Circular Std Bold" panose="020B0804020101010102" pitchFamily="34" charset="0"/>
            </a:endParaRPr>
          </a:p>
        </p:txBody>
      </p:sp>
      <p:sp>
        <p:nvSpPr>
          <p:cNvPr id="3" name="Text Placeholder 2">
            <a:extLst>
              <a:ext uri="{FF2B5EF4-FFF2-40B4-BE49-F238E27FC236}">
                <a16:creationId xmlns:a16="http://schemas.microsoft.com/office/drawing/2014/main" id="{314038B1-89F3-4A0D-A36A-D66FE6D4F03B}"/>
              </a:ext>
            </a:extLst>
          </p:cNvPr>
          <p:cNvSpPr>
            <a:spLocks noGrp="1"/>
          </p:cNvSpPr>
          <p:nvPr>
            <p:ph idx="1"/>
          </p:nvPr>
        </p:nvSpPr>
        <p:spPr>
          <a:xfrm>
            <a:off x="327439" y="1516498"/>
            <a:ext cx="8536866" cy="3263504"/>
          </a:xfrm>
        </p:spPr>
        <p:txBody>
          <a:bodyPr>
            <a:normAutofit/>
          </a:bodyPr>
          <a:lstStyle/>
          <a:p>
            <a:pPr marL="400050" indent="-285750"/>
            <a:r>
              <a:rPr lang="en-US" sz="1800" dirty="0">
                <a:latin typeface="Circular Std Book" panose="020B0604020101020102" pitchFamily="34" charset="0"/>
                <a:cs typeface="Circular Std Book" panose="020B0604020101020102" pitchFamily="34" charset="0"/>
              </a:rPr>
              <a:t>The git remote command used to create, view, and delete connections to other repositories. </a:t>
            </a:r>
          </a:p>
          <a:p>
            <a:pPr marL="400050" indent="-285750"/>
            <a:endParaRPr lang="en-US" sz="1800" dirty="0">
              <a:latin typeface="Circular Std Book" panose="020B0604020101020102" pitchFamily="34" charset="0"/>
              <a:cs typeface="Circular Std Book" panose="020B0604020101020102" pitchFamily="34" charset="0"/>
            </a:endParaRPr>
          </a:p>
          <a:p>
            <a:pPr marL="400050" indent="-285750"/>
            <a:r>
              <a:rPr lang="en-US" sz="1800" dirty="0">
                <a:latin typeface="Circular Std Book" panose="020B0604020101020102" pitchFamily="34" charset="0"/>
                <a:cs typeface="Circular Std Book" panose="020B0604020101020102" pitchFamily="34" charset="0"/>
              </a:rPr>
              <a:t>The connections are more like bookmarks rather than direct links into the other repositories. </a:t>
            </a:r>
          </a:p>
          <a:p>
            <a:pPr marL="400050" indent="-285750"/>
            <a:endParaRPr lang="en-US" sz="1800" dirty="0">
              <a:latin typeface="Circular Std Book" panose="020B0604020101020102" pitchFamily="34" charset="0"/>
              <a:cs typeface="Circular Std Book" panose="020B0604020101020102" pitchFamily="34" charset="0"/>
            </a:endParaRPr>
          </a:p>
          <a:p>
            <a:pPr marL="400050" indent="-285750"/>
            <a:r>
              <a:rPr lang="en-US" sz="1800" dirty="0">
                <a:latin typeface="Circular Std Book" panose="020B0604020101020102" pitchFamily="34" charset="0"/>
                <a:cs typeface="Circular Std Book" panose="020B0604020101020102" pitchFamily="34" charset="0"/>
              </a:rPr>
              <a:t>The connections actually serves as a name which can be used to reference the URL of the repository.</a:t>
            </a:r>
            <a:endParaRPr lang="en-ID" sz="1800" dirty="0">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205998727"/>
      </p:ext>
    </p:extLst>
  </p:cSld>
  <p:clrMapOvr>
    <a:masterClrMapping/>
  </p:clrMapOvr>
</p:sld>
</file>

<file path=ppt/theme/theme1.xml><?xml version="1.0" encoding="utf-8"?>
<a:theme xmlns:a="http://schemas.openxmlformats.org/drawingml/2006/main" name="Purwadhik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rwadhika" id="{C24999A7-CBD7-4AB4-9504-5DAD468D3737}" vid="{45119149-1BF5-4C85-BFD0-F35555B7E21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Purwadhika</Template>
  <TotalTime>19228</TotalTime>
  <Words>1888</Words>
  <Application>Microsoft Office PowerPoint</Application>
  <PresentationFormat>On-screen Show (16:9)</PresentationFormat>
  <Paragraphs>222</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Montserrat</vt:lpstr>
      <vt:lpstr>Calibri Light</vt:lpstr>
      <vt:lpstr>Circular Std Book</vt:lpstr>
      <vt:lpstr>Calibri</vt:lpstr>
      <vt:lpstr>Circular Std Bold</vt:lpstr>
      <vt:lpstr>Arial</vt:lpstr>
      <vt:lpstr>Purwadhika</vt:lpstr>
      <vt:lpstr>GitHub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Classes &amp; Objects</dc:title>
  <dc:creator>rochafi</dc:creator>
  <cp:lastModifiedBy>Muhammad Aulia Alwan</cp:lastModifiedBy>
  <cp:revision>1676</cp:revision>
  <dcterms:modified xsi:type="dcterms:W3CDTF">2022-02-07T09:26:32Z</dcterms:modified>
</cp:coreProperties>
</file>